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3"/>
  </p:notesMasterIdLst>
  <p:sldIdLst>
    <p:sldId id="358" r:id="rId2"/>
    <p:sldId id="359" r:id="rId3"/>
    <p:sldId id="360" r:id="rId4"/>
    <p:sldId id="361" r:id="rId5"/>
    <p:sldId id="362" r:id="rId6"/>
    <p:sldId id="363" r:id="rId7"/>
    <p:sldId id="364" r:id="rId8"/>
    <p:sldId id="365" r:id="rId9"/>
    <p:sldId id="366" r:id="rId10"/>
    <p:sldId id="367" r:id="rId11"/>
    <p:sldId id="368" r:id="rId12"/>
    <p:sldId id="369" r:id="rId13"/>
    <p:sldId id="370" r:id="rId14"/>
    <p:sldId id="371" r:id="rId15"/>
    <p:sldId id="372" r:id="rId16"/>
    <p:sldId id="373" r:id="rId17"/>
    <p:sldId id="374" r:id="rId18"/>
    <p:sldId id="375" r:id="rId19"/>
    <p:sldId id="376" r:id="rId20"/>
    <p:sldId id="377" r:id="rId21"/>
    <p:sldId id="378" r:id="rId22"/>
    <p:sldId id="379" r:id="rId23"/>
    <p:sldId id="380" r:id="rId24"/>
    <p:sldId id="381" r:id="rId25"/>
    <p:sldId id="382" r:id="rId26"/>
    <p:sldId id="383" r:id="rId27"/>
    <p:sldId id="384" r:id="rId28"/>
    <p:sldId id="385" r:id="rId29"/>
    <p:sldId id="386" r:id="rId30"/>
    <p:sldId id="387" r:id="rId31"/>
    <p:sldId id="388" r:id="rId32"/>
    <p:sldId id="389" r:id="rId33"/>
    <p:sldId id="390" r:id="rId34"/>
    <p:sldId id="391" r:id="rId35"/>
    <p:sldId id="392" r:id="rId36"/>
    <p:sldId id="393" r:id="rId37"/>
    <p:sldId id="394" r:id="rId38"/>
    <p:sldId id="395" r:id="rId39"/>
    <p:sldId id="396" r:id="rId40"/>
    <p:sldId id="397" r:id="rId41"/>
    <p:sldId id="398" r:id="rId42"/>
    <p:sldId id="399" r:id="rId43"/>
    <p:sldId id="400" r:id="rId44"/>
    <p:sldId id="401" r:id="rId45"/>
    <p:sldId id="402" r:id="rId46"/>
    <p:sldId id="403" r:id="rId47"/>
    <p:sldId id="404" r:id="rId48"/>
    <p:sldId id="405" r:id="rId49"/>
    <p:sldId id="406" r:id="rId50"/>
    <p:sldId id="407" r:id="rId51"/>
    <p:sldId id="408" r:id="rId52"/>
    <p:sldId id="409" r:id="rId53"/>
    <p:sldId id="410" r:id="rId54"/>
    <p:sldId id="411" r:id="rId55"/>
    <p:sldId id="412" r:id="rId56"/>
    <p:sldId id="413" r:id="rId57"/>
    <p:sldId id="414" r:id="rId58"/>
    <p:sldId id="415" r:id="rId59"/>
    <p:sldId id="416" r:id="rId60"/>
    <p:sldId id="417" r:id="rId61"/>
    <p:sldId id="418" r:id="rId62"/>
    <p:sldId id="419" r:id="rId63"/>
    <p:sldId id="420" r:id="rId64"/>
    <p:sldId id="421" r:id="rId65"/>
    <p:sldId id="422" r:id="rId66"/>
    <p:sldId id="423" r:id="rId67"/>
    <p:sldId id="424" r:id="rId68"/>
    <p:sldId id="425" r:id="rId69"/>
    <p:sldId id="426" r:id="rId70"/>
    <p:sldId id="427" r:id="rId71"/>
    <p:sldId id="428" r:id="rId72"/>
    <p:sldId id="429" r:id="rId73"/>
    <p:sldId id="430" r:id="rId74"/>
    <p:sldId id="431" r:id="rId75"/>
    <p:sldId id="432" r:id="rId76"/>
    <p:sldId id="433" r:id="rId77"/>
    <p:sldId id="434" r:id="rId78"/>
    <p:sldId id="435" r:id="rId79"/>
    <p:sldId id="436" r:id="rId80"/>
    <p:sldId id="437" r:id="rId81"/>
    <p:sldId id="438" r:id="rId8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9" autoAdjust="0"/>
    <p:restoredTop sz="94628" autoAdjust="0"/>
  </p:normalViewPr>
  <p:slideViewPr>
    <p:cSldViewPr showGuides="1">
      <p:cViewPr varScale="1">
        <p:scale>
          <a:sx n="104" d="100"/>
          <a:sy n="104" d="100"/>
        </p:scale>
        <p:origin x="-110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image" Target="../media/image5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image" Target="../media/image51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image" Target="../media/image53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image" Target="../media/image5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648322-5FD8-4F05-B63C-643035D9484A}" type="datetimeFigureOut">
              <a:rPr lang="ru-RU" smtClean="0"/>
              <a:t>16.10.2019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5F68E-2697-44EF-A0BC-4D5BF163BD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9302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1169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>
          <a:xfrm>
            <a:off x="8712460" y="6623193"/>
            <a:ext cx="430070" cy="2405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A77E6800-4F81-4F8A-A98C-F4319D119D2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494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251520" y="548680"/>
            <a:ext cx="4230470" cy="598566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62010" y="548680"/>
            <a:ext cx="4230470" cy="598566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8" name="Номер слайда 6"/>
          <p:cNvSpPr>
            <a:spLocks noGrp="1"/>
          </p:cNvSpPr>
          <p:nvPr>
            <p:ph type="sldNum" sz="quarter" idx="4"/>
          </p:nvPr>
        </p:nvSpPr>
        <p:spPr>
          <a:xfrm>
            <a:off x="8712460" y="6623193"/>
            <a:ext cx="430070" cy="2405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A77E6800-4F81-4F8A-A98C-F4319D119D2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3593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6" name="Номер слайда 6"/>
          <p:cNvSpPr>
            <a:spLocks noGrp="1"/>
          </p:cNvSpPr>
          <p:nvPr>
            <p:ph type="sldNum" sz="quarter" idx="4"/>
          </p:nvPr>
        </p:nvSpPr>
        <p:spPr>
          <a:xfrm>
            <a:off x="8712460" y="6623193"/>
            <a:ext cx="430070" cy="2405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A77E6800-4F81-4F8A-A98C-F4319D119D2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5202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6"/>
          <p:cNvSpPr>
            <a:spLocks noGrp="1"/>
          </p:cNvSpPr>
          <p:nvPr>
            <p:ph type="sldNum" sz="quarter" idx="4"/>
          </p:nvPr>
        </p:nvSpPr>
        <p:spPr>
          <a:xfrm>
            <a:off x="8712460" y="6623193"/>
            <a:ext cx="430070" cy="2405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A77E6800-4F81-4F8A-A98C-F4319D119D2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4284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290" y="0"/>
            <a:ext cx="9132710" cy="368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51520" y="728700"/>
            <a:ext cx="8640960" cy="576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4179" y="6623193"/>
            <a:ext cx="21375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 smtClean="0">
                <a:solidFill>
                  <a:schemeClr val="bg1">
                    <a:lumMod val="50000"/>
                  </a:schemeClr>
                </a:solidFill>
              </a:rPr>
              <a:t>© С. В. </a:t>
            </a:r>
            <a:r>
              <a:rPr lang="ru-RU" sz="1100" dirty="0" err="1" smtClean="0">
                <a:solidFill>
                  <a:schemeClr val="bg1">
                    <a:lumMod val="50000"/>
                  </a:schemeClr>
                </a:solidFill>
              </a:rPr>
              <a:t>Еремин</a:t>
            </a:r>
            <a:r>
              <a:rPr lang="ru-RU" sz="1100" dirty="0" smtClean="0">
                <a:solidFill>
                  <a:schemeClr val="bg1">
                    <a:lumMod val="50000"/>
                  </a:schemeClr>
                </a:solidFill>
              </a:rPr>
              <a:t>, 201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9</a:t>
            </a:r>
            <a:endParaRPr lang="ru-RU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>
          <a:xfrm>
            <a:off x="8712460" y="6623193"/>
            <a:ext cx="430070" cy="2405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A77E6800-4F81-4F8A-A98C-F4319D119D2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047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5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9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50.w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2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51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2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53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2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54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2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55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8620"/>
            <a:ext cx="9143997" cy="6840760"/>
          </a:xfrm>
          <a:prstGeom prst="rect">
            <a:avLst/>
          </a:prstGeom>
          <a:blipFill dpi="0" rotWithShape="1">
            <a:blip r:embed="rId2">
              <a:alphaModFix amt="3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50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80621"/>
            <a:ext cx="9144000" cy="5004609"/>
          </a:xfrm>
        </p:spPr>
        <p:txBody>
          <a:bodyPr/>
          <a:lstStyle/>
          <a:p>
            <a:r>
              <a:rPr lang="ru-RU" altLang="ru-RU" sz="4400" dirty="0" smtClean="0"/>
              <a:t>МЕТОДЫ ВЫДЕЛЕНИЯ И ИССЛЕДОВАНИЯ </a:t>
            </a:r>
            <a:br>
              <a:rPr lang="ru-RU" altLang="ru-RU" sz="4400" dirty="0" smtClean="0"/>
            </a:br>
            <a:r>
              <a:rPr lang="ru-RU" altLang="ru-RU" sz="4400" dirty="0" smtClean="0"/>
              <a:t>БАС</a:t>
            </a:r>
            <a:r>
              <a:rPr lang="ru-RU" altLang="ru-RU" sz="5400" dirty="0" smtClean="0"/>
              <a:t/>
            </a:r>
            <a:br>
              <a:rPr lang="ru-RU" altLang="ru-RU" sz="5400" dirty="0" smtClean="0"/>
            </a:br>
            <a:r>
              <a:rPr lang="ru-RU" altLang="ru-RU" sz="5400" dirty="0" smtClean="0"/>
              <a:t/>
            </a:r>
            <a:br>
              <a:rPr lang="ru-RU" altLang="ru-RU" sz="5400" dirty="0" smtClean="0"/>
            </a:br>
            <a:r>
              <a:rPr lang="ru-RU" altLang="ru-RU" sz="3600" dirty="0" smtClean="0"/>
              <a:t>Лекция </a:t>
            </a:r>
            <a:r>
              <a:rPr lang="en-US" altLang="ru-RU" sz="3600" dirty="0" smtClean="0"/>
              <a:t>3 </a:t>
            </a:r>
            <a:r>
              <a:rPr lang="ru-RU" altLang="ru-RU" sz="3600" dirty="0" smtClean="0"/>
              <a:t/>
            </a:r>
            <a:br>
              <a:rPr lang="ru-RU" altLang="ru-RU" sz="3600" dirty="0" smtClean="0"/>
            </a:br>
            <a:r>
              <a:rPr lang="ru-RU" altLang="ru-RU" sz="2800" dirty="0" smtClean="0"/>
              <a:t/>
            </a:r>
            <a:br>
              <a:rPr lang="ru-RU" altLang="ru-RU" sz="2800" dirty="0" smtClean="0"/>
            </a:br>
            <a:r>
              <a:rPr lang="ru-RU" altLang="ru-RU" sz="2000" dirty="0" smtClean="0"/>
              <a:t>ВЭЖХ </a:t>
            </a:r>
            <a:br>
              <a:rPr lang="ru-RU" altLang="ru-RU" sz="2000" dirty="0" smtClean="0"/>
            </a:br>
            <a:r>
              <a:rPr lang="ru-RU" altLang="ru-RU" sz="2000" dirty="0" smtClean="0"/>
              <a:t>основы, классификация, параметры</a:t>
            </a:r>
            <a:endParaRPr lang="ru-RU" altLang="ru-RU" sz="5400" dirty="0" smtClean="0"/>
          </a:p>
        </p:txBody>
      </p:sp>
      <p:sp>
        <p:nvSpPr>
          <p:cNvPr id="2052" name="TextBox 1"/>
          <p:cNvSpPr txBox="1">
            <a:spLocks noChangeArrowheads="1"/>
          </p:cNvSpPr>
          <p:nvPr/>
        </p:nvSpPr>
        <p:spPr bwMode="auto">
          <a:xfrm>
            <a:off x="-1" y="5418021"/>
            <a:ext cx="9143999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ru-RU" altLang="ru-RU" sz="2400" dirty="0" smtClean="0"/>
              <a:t>Ерёмин </a:t>
            </a:r>
            <a:r>
              <a:rPr lang="ru-RU" altLang="ru-RU" sz="2400" dirty="0"/>
              <a:t>Сергей Владимирович</a:t>
            </a:r>
            <a:r>
              <a:rPr lang="en-US" altLang="ru-RU" sz="2400" dirty="0"/>
              <a:t> </a:t>
            </a:r>
          </a:p>
          <a:p>
            <a:pPr algn="ctr" eaLnBrk="1" hangingPunct="1"/>
            <a:r>
              <a:rPr lang="en-US" altLang="ru-RU" sz="1600" dirty="0" smtClean="0"/>
              <a:t>+</a:t>
            </a:r>
            <a:r>
              <a:rPr lang="en-US" altLang="ru-RU" sz="1600" dirty="0"/>
              <a:t>7</a:t>
            </a:r>
            <a:r>
              <a:rPr lang="ru-RU" altLang="ru-RU" sz="1600" dirty="0"/>
              <a:t>(903) 762-40-12</a:t>
            </a:r>
            <a:r>
              <a:rPr lang="en-US" altLang="ru-RU" sz="1600" dirty="0"/>
              <a:t>, </a:t>
            </a:r>
            <a:endParaRPr lang="ru-RU" altLang="ru-RU" sz="1600" dirty="0" smtClean="0"/>
          </a:p>
          <a:p>
            <a:pPr algn="ctr" eaLnBrk="1" hangingPunct="1"/>
            <a:r>
              <a:rPr lang="en-US" altLang="ru-RU" sz="1600" dirty="0" smtClean="0"/>
              <a:t>9037624012@mail.ru </a:t>
            </a:r>
            <a:endParaRPr lang="ru-RU" altLang="ru-RU" sz="1600" dirty="0"/>
          </a:p>
        </p:txBody>
      </p:sp>
    </p:spTree>
    <p:extLst>
      <p:ext uri="{BB962C8B-B14F-4D97-AF65-F5344CB8AC3E}">
        <p14:creationId xmlns:p14="http://schemas.microsoft.com/office/powerpoint/2010/main" val="35071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Терминология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250825" y="692150"/>
            <a:ext cx="8642350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/>
              <a:t>Адсорбент </a:t>
            </a:r>
            <a:endParaRPr lang="en-US" altLang="ru-RU" sz="2400" b="1" dirty="0" smtClean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000" dirty="0" err="1"/>
              <a:t>твердый</a:t>
            </a:r>
            <a:r>
              <a:rPr lang="ru-RU" altLang="ru-RU" sz="2000" dirty="0"/>
              <a:t>  сорбент,  концентрирующий  на  своей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000" dirty="0"/>
              <a:t>поверхности газы, пары или растворенные вещества. </a:t>
            </a:r>
            <a:endParaRPr lang="en-US" altLang="ru-RU" sz="2000" dirty="0" smtClean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dirty="0" smtClean="0"/>
              <a:t> </a:t>
            </a:r>
            <a:endParaRPr lang="ru-RU" altLang="ru-RU" sz="2400" dirty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/>
              <a:t>Абсорбент </a:t>
            </a:r>
            <a:r>
              <a:rPr lang="ru-RU" altLang="ru-RU" sz="2400" dirty="0" smtClean="0"/>
              <a:t>  </a:t>
            </a:r>
            <a:endParaRPr lang="ru-RU" altLang="ru-RU" sz="2400" dirty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000" dirty="0" err="1" smtClean="0"/>
              <a:t>твердый</a:t>
            </a:r>
            <a:r>
              <a:rPr lang="ru-RU" altLang="ru-RU" sz="2000" dirty="0" smtClean="0"/>
              <a:t> </a:t>
            </a:r>
            <a:r>
              <a:rPr lang="ru-RU" altLang="ru-RU" sz="2000" dirty="0"/>
              <a:t>или жидкий сорбент, растворяющий в </a:t>
            </a:r>
            <a:r>
              <a:rPr lang="ru-RU" altLang="ru-RU" sz="2000" dirty="0" err="1"/>
              <a:t>своем</a:t>
            </a:r>
            <a:r>
              <a:rPr lang="ru-RU" altLang="ru-RU" sz="2000" dirty="0"/>
              <a:t>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000" dirty="0" err="1"/>
              <a:t>объеме</a:t>
            </a:r>
            <a:r>
              <a:rPr lang="ru-RU" altLang="ru-RU" sz="2000" dirty="0"/>
              <a:t> газы, пары или компоненты жидких смесей.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ru-RU" sz="2000" dirty="0" smtClean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 err="1"/>
              <a:t>Аналит</a:t>
            </a:r>
            <a:r>
              <a:rPr lang="ru-RU" altLang="ru-RU" sz="2400" b="1" dirty="0"/>
              <a:t>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000" dirty="0"/>
              <a:t>компонент, искомый или определяемый в пробе вещества или материала объекта аналитического контроля</a:t>
            </a:r>
            <a:r>
              <a:rPr lang="ru-RU" altLang="ru-RU" sz="2000" dirty="0" smtClean="0"/>
              <a:t>.</a:t>
            </a:r>
            <a:endParaRPr lang="en-US" altLang="ru-RU" sz="2000" dirty="0" smtClean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ru-RU" sz="2000" dirty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 smtClean="0"/>
              <a:t>Хроматограмма</a:t>
            </a:r>
            <a:endParaRPr lang="en-US" altLang="ru-RU" sz="2000" dirty="0" smtClean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000" dirty="0" smtClean="0"/>
              <a:t>кривая</a:t>
            </a:r>
            <a:r>
              <a:rPr lang="ru-RU" altLang="ru-RU" sz="2000" dirty="0"/>
              <a:t>,  изображающая  зависимость  концентрации </a:t>
            </a:r>
            <a:r>
              <a:rPr lang="ru-RU" altLang="ru-RU" sz="2000" dirty="0" smtClean="0"/>
              <a:t>соединений,</a:t>
            </a:r>
            <a:r>
              <a:rPr lang="en-US" altLang="ru-RU" sz="2000" dirty="0" smtClean="0"/>
              <a:t> </a:t>
            </a:r>
            <a:r>
              <a:rPr lang="ru-RU" altLang="ru-RU" sz="2000" dirty="0" smtClean="0"/>
              <a:t>выходящих </a:t>
            </a:r>
            <a:r>
              <a:rPr lang="ru-RU" altLang="ru-RU" sz="2000" dirty="0"/>
              <a:t>из колонки с потоком подвижной фазы, от времени с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000" dirty="0"/>
              <a:t>момента начала разделения. </a:t>
            </a:r>
            <a:endParaRPr lang="en-US" altLang="ru-RU" sz="2000" dirty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2000" dirty="0"/>
          </a:p>
        </p:txBody>
      </p:sp>
    </p:spTree>
    <p:extLst>
      <p:ext uri="{BB962C8B-B14F-4D97-AF65-F5344CB8AC3E}">
        <p14:creationId xmlns:p14="http://schemas.microsoft.com/office/powerpoint/2010/main" val="33570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Терминология</a:t>
            </a:r>
            <a:r>
              <a:rPr lang="en-US" dirty="0" smtClean="0"/>
              <a:t> – </a:t>
            </a:r>
            <a:r>
              <a:rPr lang="ru-RU" dirty="0" smtClean="0"/>
              <a:t>жидкостная хроматография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11</a:t>
            </a:fld>
            <a:endParaRPr lang="ru-RU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130" y="728700"/>
            <a:ext cx="8642350" cy="4955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/>
              <a:t>Элюент</a:t>
            </a:r>
            <a:r>
              <a:rPr lang="ru-RU" altLang="ru-RU" sz="2400" dirty="0"/>
              <a:t>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000" dirty="0"/>
              <a:t>жидкость или флюид используемые в качестве подвижной фазы.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2000" dirty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 err="1"/>
              <a:t>Элюат</a:t>
            </a:r>
            <a:r>
              <a:rPr lang="ru-RU" altLang="ru-RU" sz="2400" dirty="0"/>
              <a:t>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000" dirty="0"/>
              <a:t>подвижная фаза выходящая из колонки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ru-RU" sz="2000" dirty="0" smtClean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 err="1"/>
              <a:t>Изократический</a:t>
            </a:r>
            <a:r>
              <a:rPr lang="ru-RU" altLang="ru-RU" sz="2400" b="1" dirty="0"/>
              <a:t> режим</a:t>
            </a:r>
            <a:r>
              <a:rPr lang="ru-RU" altLang="ru-RU" sz="2400" dirty="0"/>
              <a:t>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000" dirty="0"/>
              <a:t>способ разделения, при котором состав элюента не изменяется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2000" dirty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/>
              <a:t>Градиентный режим</a:t>
            </a:r>
            <a:r>
              <a:rPr lang="ru-RU" altLang="ru-RU" sz="2400" dirty="0"/>
              <a:t>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000" dirty="0"/>
              <a:t>способ разделения, при котором состав элюента изменяется по определённой программе, увеличивая «силу» растворителя за </a:t>
            </a:r>
            <a:r>
              <a:rPr lang="ru-RU" altLang="ru-RU" sz="2000" dirty="0" err="1"/>
              <a:t>счет</a:t>
            </a:r>
            <a:r>
              <a:rPr lang="ru-RU" altLang="ru-RU" sz="2000" dirty="0"/>
              <a:t> изменения полярности, </a:t>
            </a:r>
            <a:r>
              <a:rPr lang="en-US" altLang="ru-RU" sz="2000" dirty="0"/>
              <a:t>pH</a:t>
            </a:r>
            <a:r>
              <a:rPr lang="ru-RU" altLang="ru-RU" sz="2000" dirty="0"/>
              <a:t> или ионной силы. Используется в случае необходимости разделения веществ, которые сильно отличаются по степени связывания с </a:t>
            </a:r>
            <a:r>
              <a:rPr lang="ru-RU" altLang="ru-RU" sz="2000" dirty="0" smtClean="0"/>
              <a:t>сорбентом</a:t>
            </a:r>
            <a:endParaRPr lang="ru-RU" altLang="ru-RU" sz="2000" dirty="0"/>
          </a:p>
        </p:txBody>
      </p:sp>
    </p:spTree>
    <p:extLst>
      <p:ext uri="{BB962C8B-B14F-4D97-AF65-F5344CB8AC3E}">
        <p14:creationId xmlns:p14="http://schemas.microsoft.com/office/powerpoint/2010/main" val="5775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5400" dirty="0" smtClean="0"/>
              <a:t>Классификация </a:t>
            </a:r>
            <a:r>
              <a:rPr lang="ru-RU" sz="5400" dirty="0" err="1" smtClean="0"/>
              <a:t>хроматографических</a:t>
            </a:r>
            <a:r>
              <a:rPr lang="ru-RU" sz="5400" dirty="0" smtClean="0"/>
              <a:t> методов</a:t>
            </a:r>
            <a:endParaRPr lang="ru-RU" sz="5400" dirty="0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713788" y="6623050"/>
            <a:ext cx="430212" cy="241300"/>
          </a:xfrm>
        </p:spPr>
        <p:txBody>
          <a:bodyPr/>
          <a:lstStyle/>
          <a:p>
            <a:fld id="{A77E6800-4F81-4F8A-A98C-F4319D119D27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717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Классификация по агрегатному состоянию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13</a:t>
            </a:fld>
            <a:endParaRPr lang="ru-RU"/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/>
        </p:nvGraphicFramePr>
        <p:xfrm>
          <a:off x="411163" y="519113"/>
          <a:ext cx="8323262" cy="6164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2" name="Visio" r:id="rId3" imgW="8323707" imgH="6163770" progId="Visio.Drawing.11">
                  <p:embed/>
                </p:oleObj>
              </mc:Choice>
              <mc:Fallback>
                <p:oleObj name="Visio" r:id="rId3" imgW="8323707" imgH="616377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163" y="519113"/>
                        <a:ext cx="8323262" cy="6164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794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290" y="-1"/>
            <a:ext cx="9132710" cy="818711"/>
          </a:xfrm>
        </p:spPr>
        <p:txBody>
          <a:bodyPr/>
          <a:lstStyle/>
          <a:p>
            <a:r>
              <a:rPr lang="ru-RU" dirty="0" smtClean="0"/>
              <a:t>Сверхкритический флюид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фазовая диаграмма </a:t>
            </a:r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ru-RU" baseline="-250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14</a:t>
            </a:fld>
            <a:endParaRPr lang="ru-RU"/>
          </a:p>
        </p:txBody>
      </p:sp>
      <p:pic>
        <p:nvPicPr>
          <p:cNvPr id="5" name="Picture 3" descr="upload_2009_07_01__00-17-05_2e29b_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47" y="1217250"/>
            <a:ext cx="7859713" cy="548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848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Сверхкритическая флюидная </a:t>
            </a:r>
            <a:r>
              <a:rPr lang="ru-RU" dirty="0" smtClean="0"/>
              <a:t>хроматография (СФХ)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15</a:t>
            </a:fld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251520" y="667717"/>
            <a:ext cx="864096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Благодаря тому, что СФХ объединила преимущества газовой и жидкостной хроматографии, она особенно полезна при </a:t>
            </a:r>
            <a:r>
              <a:rPr lang="ru-RU" sz="2400" dirty="0" err="1"/>
              <a:t>установлениии</a:t>
            </a:r>
            <a:r>
              <a:rPr lang="ru-RU" sz="2400" dirty="0"/>
              <a:t> соединений, которые не могут быть определены ни ГХ, ни ЖХ. Это, с одной стороны, нелетучие вещества, которые не могут испаряться без разложения, и, с другой стороны, вещества, не содержащие функциональных групп и, следовательно, не дающие сигнал при использовании обычных для жидкостной хроматографии спектроскопических или электрохимических детекторов.</a:t>
            </a:r>
          </a:p>
          <a:p>
            <a:r>
              <a:rPr lang="ru-RU" sz="2400" dirty="0"/>
              <a:t>Примеров применения СФХ для определения нелетучих веществ с относительно высокой молекулярной массой достаточно много уже в настоящее время. С </a:t>
            </a:r>
            <a:r>
              <a:rPr lang="ru-RU" sz="2400" dirty="0" err="1"/>
              <a:t>ее</a:t>
            </a:r>
            <a:r>
              <a:rPr lang="ru-RU" sz="2400" dirty="0"/>
              <a:t> помощью эффективно анализируются многие природные продукты, лекарства, пищевые продукты, поверхностно-активные вещества, полимеры, сырая нефть и продукты </a:t>
            </a:r>
            <a:r>
              <a:rPr lang="ru-RU" sz="2400" dirty="0" err="1"/>
              <a:t>ее</a:t>
            </a:r>
            <a:r>
              <a:rPr lang="ru-RU" sz="2400" dirty="0"/>
              <a:t> переработки и многие другие объекты.</a:t>
            </a:r>
          </a:p>
        </p:txBody>
      </p:sp>
    </p:spTree>
    <p:extLst>
      <p:ext uri="{BB962C8B-B14F-4D97-AF65-F5344CB8AC3E}">
        <p14:creationId xmlns:p14="http://schemas.microsoft.com/office/powerpoint/2010/main" val="205800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Сверхкритическая флюидная </a:t>
            </a:r>
            <a:r>
              <a:rPr lang="ru-RU" dirty="0" smtClean="0"/>
              <a:t>хроматография (СФХ)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16</a:t>
            </a:fld>
            <a:endParaRPr lang="ru-RU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10" y="458670"/>
            <a:ext cx="59721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51520" y="3609019"/>
            <a:ext cx="864096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/>
              <a:t>Наиболее часто в качестве подвижной фазы в СФХ используют диоксид углерода, поскольку это достаточно </a:t>
            </a:r>
            <a:r>
              <a:rPr lang="ru-RU" sz="2200" dirty="0" err="1"/>
              <a:t>дешевый</a:t>
            </a:r>
            <a:r>
              <a:rPr lang="ru-RU" sz="2200" dirty="0"/>
              <a:t>, нетоксичный, не имеющий запаха, удобный в обращении реагент, не поглощающий УФ-излучение вплоть до 190 </a:t>
            </a:r>
            <a:r>
              <a:rPr lang="ru-RU" sz="2200" dirty="0" err="1"/>
              <a:t>нм</a:t>
            </a:r>
            <a:r>
              <a:rPr lang="ru-RU" sz="2200" dirty="0"/>
              <a:t>. Критические параметры диоксида углерода таковы, что температура и давление могут варьироваться в достаточно широких пределах. При его применении в качестве подвижной фазы оптимизация разделения компонентов смеси может быть достигнута введением органического модификатора, например метанола или </a:t>
            </a:r>
            <a:r>
              <a:rPr lang="ru-RU" sz="2200" dirty="0" err="1"/>
              <a:t>диоксана</a:t>
            </a:r>
            <a:r>
              <a:rPr lang="ru-RU" sz="2200" dirty="0"/>
              <a:t>.</a:t>
            </a:r>
          </a:p>
        </p:txBody>
      </p:sp>
      <p:pic>
        <p:nvPicPr>
          <p:cNvPr id="7" name="Picture 3" descr="upload_2009_07_01__00-17-05_2e29b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129" y="863714"/>
            <a:ext cx="3226467" cy="2565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588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290" y="-1"/>
            <a:ext cx="9132710" cy="818711"/>
          </a:xfrm>
        </p:spPr>
        <p:txBody>
          <a:bodyPr/>
          <a:lstStyle/>
          <a:p>
            <a:r>
              <a:rPr lang="ru-RU" dirty="0" smtClean="0"/>
              <a:t>Сверхкритический флюид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фазовая диаграмма </a:t>
            </a:r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r>
              <a:rPr lang="ru-RU" dirty="0" smtClean="0"/>
              <a:t> – </a:t>
            </a:r>
            <a:r>
              <a:rPr lang="ru-RU" dirty="0" smtClean="0">
                <a:solidFill>
                  <a:srgbClr val="FF0000"/>
                </a:solidFill>
              </a:rPr>
              <a:t>не используется </a:t>
            </a:r>
            <a:r>
              <a:rPr lang="ru-RU" dirty="0" smtClean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ru-RU" baseline="-25000" dirty="0">
              <a:solidFill>
                <a:srgbClr val="FF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17</a:t>
            </a:fld>
            <a:endParaRPr lang="ru-RU"/>
          </a:p>
        </p:txBody>
      </p:sp>
      <p:pic>
        <p:nvPicPr>
          <p:cNvPr id="6" name="Picture 4" descr="1280px-Water_phase_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25" y="1065997"/>
            <a:ext cx="8532440" cy="5766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929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Вода как единственный элюент в ОФХ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18</a:t>
            </a:fld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258296" y="1988840"/>
            <a:ext cx="413368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Градиент температуры позволяет  реализовать  для воды  </a:t>
            </a:r>
            <a:r>
              <a:rPr lang="ru-RU" sz="1600" dirty="0" smtClean="0"/>
              <a:t>градиент </a:t>
            </a:r>
            <a:r>
              <a:rPr lang="ru-RU" sz="1600" dirty="0" smtClean="0"/>
              <a:t>силы растворителя в </a:t>
            </a:r>
            <a:r>
              <a:rPr lang="ru-RU" sz="1600" dirty="0" err="1" smtClean="0"/>
              <a:t>обращенно</a:t>
            </a:r>
            <a:r>
              <a:rPr lang="ru-RU" sz="1600" dirty="0" smtClean="0"/>
              <a:t>-фазовой хроматографии</a:t>
            </a:r>
            <a:endParaRPr lang="ru-RU" sz="1600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995" y="503674"/>
            <a:ext cx="4423370" cy="6009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51520" y="5499230"/>
            <a:ext cx="40504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err="1"/>
              <a:t>Hartonen</a:t>
            </a:r>
            <a:r>
              <a:rPr lang="en-US" sz="1200" b="1" dirty="0"/>
              <a:t>, K., &amp; </a:t>
            </a:r>
            <a:r>
              <a:rPr lang="en-US" sz="1200" b="1" dirty="0" err="1"/>
              <a:t>Riekkola</a:t>
            </a:r>
            <a:r>
              <a:rPr lang="en-US" sz="1200" b="1" dirty="0"/>
              <a:t>, M.-L. (2008). Liquid chromatography at elevated temperatures with pure water as the mobile phase. </a:t>
            </a:r>
            <a:r>
              <a:rPr lang="en-US" sz="1200" b="1" dirty="0" err="1"/>
              <a:t>TrAC</a:t>
            </a:r>
            <a:r>
              <a:rPr lang="en-US" sz="1200" b="1" dirty="0"/>
              <a:t> Trends in Analytical Chemistry, 27(1), 1–14. doi:10.1016/j.trac.2007.10.010 </a:t>
            </a:r>
            <a:endParaRPr lang="ru-RU" sz="12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513572"/>
            <a:ext cx="41404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В высоко-температурной  </a:t>
            </a:r>
            <a:r>
              <a:rPr lang="ru-RU" sz="1600" dirty="0"/>
              <a:t>ВЭЖХ  предложено</a:t>
            </a:r>
          </a:p>
          <a:p>
            <a:r>
              <a:rPr lang="ru-RU" sz="1600" dirty="0"/>
              <a:t>использовать  в  качестве  элюента  </a:t>
            </a:r>
            <a:r>
              <a:rPr lang="ru-RU" sz="1600" dirty="0" err="1" smtClean="0"/>
              <a:t>сверхнагретую</a:t>
            </a:r>
            <a:r>
              <a:rPr lang="ru-RU" sz="1600" dirty="0" smtClean="0"/>
              <a:t> воду.</a:t>
            </a:r>
          </a:p>
          <a:p>
            <a:r>
              <a:rPr lang="ru-RU" sz="1600" dirty="0" smtClean="0"/>
              <a:t>Полярность такой воды сравнима с водно-органическими смесями.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763447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Вода как единственный элюент в ОФХ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19</a:t>
            </a:fld>
            <a:endParaRPr lang="ru-RU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38" y="368660"/>
            <a:ext cx="7901202" cy="638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4707015" y="1943835"/>
            <a:ext cx="40504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err="1"/>
              <a:t>Hartonen</a:t>
            </a:r>
            <a:r>
              <a:rPr lang="en-US" sz="1200" b="1" dirty="0"/>
              <a:t>, K., &amp; </a:t>
            </a:r>
            <a:r>
              <a:rPr lang="en-US" sz="1200" b="1" dirty="0" err="1"/>
              <a:t>Riekkola</a:t>
            </a:r>
            <a:r>
              <a:rPr lang="en-US" sz="1200" b="1" dirty="0"/>
              <a:t>, M.-L. (2008). Liquid chromatography at elevated temperatures with pure water as the mobile phase. </a:t>
            </a:r>
            <a:r>
              <a:rPr lang="en-US" sz="1200" b="1" dirty="0" err="1"/>
              <a:t>TrAC</a:t>
            </a:r>
            <a:r>
              <a:rPr lang="en-US" sz="1200" b="1" dirty="0"/>
              <a:t> Trends in Analytical Chemistry, 27(1), 1–14. doi:10.1016/j.trac.2007.10.010 </a:t>
            </a:r>
            <a:endParaRPr lang="ru-RU" sz="1200" b="1" dirty="0"/>
          </a:p>
        </p:txBody>
      </p:sp>
    </p:spTree>
    <p:extLst>
      <p:ext uri="{BB962C8B-B14F-4D97-AF65-F5344CB8AC3E}">
        <p14:creationId xmlns:p14="http://schemas.microsoft.com/office/powerpoint/2010/main" val="181022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Михаил </a:t>
            </a:r>
            <a:r>
              <a:rPr lang="ru-RU" dirty="0" err="1"/>
              <a:t>Семенович</a:t>
            </a:r>
            <a:r>
              <a:rPr lang="ru-RU" dirty="0"/>
              <a:t> Цвет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2</a:t>
            </a:fld>
            <a:endParaRPr lang="ru-RU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3986935" y="1268760"/>
            <a:ext cx="5040313" cy="405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000" dirty="0"/>
              <a:t>1903 - дата открытия хроматографии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2000" dirty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000" dirty="0"/>
              <a:t>(от греч. </a:t>
            </a:r>
            <a:r>
              <a:rPr lang="ru-RU" altLang="ru-RU" sz="2000" dirty="0" err="1"/>
              <a:t>chroma</a:t>
            </a:r>
            <a:r>
              <a:rPr lang="ru-RU" altLang="ru-RU" sz="2000" dirty="0"/>
              <a:t>, родительный падеж </a:t>
            </a:r>
            <a:r>
              <a:rPr lang="ru-RU" altLang="ru-RU" sz="2000" dirty="0" err="1"/>
              <a:t>chromatos</a:t>
            </a:r>
            <a:r>
              <a:rPr lang="ru-RU" altLang="ru-RU" sz="2000" dirty="0"/>
              <a:t> — цвет, краска и </a:t>
            </a:r>
            <a:r>
              <a:rPr lang="ru-RU" altLang="ru-RU" sz="2000" dirty="0" err="1"/>
              <a:t>grapho</a:t>
            </a:r>
            <a:r>
              <a:rPr lang="ru-RU" altLang="ru-RU" sz="2000" dirty="0"/>
              <a:t> — пишу, черчу, рисую 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2000" dirty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000" dirty="0"/>
              <a:t>доклад «О новой категории адсорбционных явлений и о применении их к биохимическому анализу» —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2000" dirty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000" dirty="0"/>
              <a:t>на заседании биологического отделения Варшавского общества естествоиспытателей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379773" y="6084295"/>
            <a:ext cx="6387582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/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800" dirty="0"/>
              <a:t>26 июня  1919 —  умер от голода, похоронен в </a:t>
            </a:r>
            <a:r>
              <a:rPr lang="ru-RU" altLang="ru-RU" sz="1800" dirty="0" smtClean="0"/>
              <a:t>Воронеже</a:t>
            </a:r>
          </a:p>
        </p:txBody>
      </p:sp>
      <p:pic>
        <p:nvPicPr>
          <p:cNvPr id="4098" name="Picture 2" descr="ÐÐ°ÑÑÐ¸Ð½ÐºÐ¸ Ð¿Ð¾ Ð·Ð°Ð¿ÑÐ¾ÑÑ ÑÑÐ¾Ð¼Ð°ÑÐ¾Ð³ÑÐ°ÑÐ¸Ñ Ð¦Ð²ÐµÑ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96" y="1268760"/>
            <a:ext cx="3506285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3716905" y="497002"/>
            <a:ext cx="1708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800" dirty="0"/>
              <a:t>(1872—1919)  </a:t>
            </a:r>
          </a:p>
        </p:txBody>
      </p:sp>
    </p:spTree>
    <p:extLst>
      <p:ext uri="{BB962C8B-B14F-4D97-AF65-F5344CB8AC3E}">
        <p14:creationId xmlns:p14="http://schemas.microsoft.com/office/powerpoint/2010/main" val="296519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Классификация по задачам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20</a:t>
            </a:fld>
            <a:endParaRPr lang="ru-RU"/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2467553"/>
              </p:ext>
            </p:extLst>
          </p:nvPr>
        </p:nvGraphicFramePr>
        <p:xfrm>
          <a:off x="411163" y="640435"/>
          <a:ext cx="8323262" cy="580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6" name="Visio" r:id="rId3" imgW="8323707" imgH="5803725" progId="Visio.Drawing.11">
                  <p:embed/>
                </p:oleObj>
              </mc:Choice>
              <mc:Fallback>
                <p:oleObj name="Visio" r:id="rId3" imgW="8323707" imgH="580372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163" y="640435"/>
                        <a:ext cx="8323262" cy="580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091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Классификация по перемещению </a:t>
            </a:r>
            <a:r>
              <a:rPr lang="ru-RU" dirty="0" err="1" smtClean="0"/>
              <a:t>сорбата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21</a:t>
            </a:fld>
            <a:endParaRPr lang="ru-RU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1282091"/>
              </p:ext>
            </p:extLst>
          </p:nvPr>
        </p:nvGraphicFramePr>
        <p:xfrm>
          <a:off x="411163" y="1225835"/>
          <a:ext cx="8323262" cy="454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0" name="Visio" r:id="rId3" imgW="8323707" imgH="4543901" progId="Visio.Drawing.11">
                  <p:embed/>
                </p:oleObj>
              </mc:Choice>
              <mc:Fallback>
                <p:oleObj name="Visio" r:id="rId3" imgW="8323707" imgH="4543901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163" y="1225835"/>
                        <a:ext cx="8323262" cy="454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902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22</a:t>
            </a:fld>
            <a:endParaRPr lang="ru-RU"/>
          </a:p>
        </p:txBody>
      </p:sp>
      <p:pic>
        <p:nvPicPr>
          <p:cNvPr id="2560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6350"/>
            <a:ext cx="9047163" cy="684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883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23</a:t>
            </a:fld>
            <a:endParaRPr lang="ru-RU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6350"/>
            <a:ext cx="9056687" cy="684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7607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24</a:t>
            </a:fld>
            <a:endParaRPr lang="ru-RU"/>
          </a:p>
        </p:txBody>
      </p:sp>
      <p:pic>
        <p:nvPicPr>
          <p:cNvPr id="286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8" y="23813"/>
            <a:ext cx="9039225" cy="681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50783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Проявительная</a:t>
            </a:r>
            <a:r>
              <a:rPr lang="ru-RU" dirty="0"/>
              <a:t> хроматография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25</a:t>
            </a:fld>
            <a:endParaRPr lang="ru-RU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62880" y="548680"/>
            <a:ext cx="7824555" cy="47255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ru-RU" sz="2800" dirty="0" smtClean="0"/>
              <a:t>Основной современный метод!</a:t>
            </a:r>
          </a:p>
          <a:p>
            <a:r>
              <a:rPr lang="ru-RU" altLang="ru-RU" sz="2800" dirty="0" smtClean="0"/>
              <a:t>В отличие от предыдущих в этом методе </a:t>
            </a:r>
            <a:r>
              <a:rPr lang="ru-RU" altLang="ru-RU" sz="2800" dirty="0" err="1" smtClean="0"/>
              <a:t>элюирующий</a:t>
            </a:r>
            <a:r>
              <a:rPr lang="ru-RU" altLang="ru-RU" sz="2800" dirty="0" smtClean="0"/>
              <a:t> раствор обладает </a:t>
            </a:r>
            <a:r>
              <a:rPr lang="ru-RU" altLang="ru-RU" sz="2800" u="sng" dirty="0" smtClean="0">
                <a:solidFill>
                  <a:srgbClr val="008000"/>
                </a:solidFill>
              </a:rPr>
              <a:t>немного меньшим</a:t>
            </a:r>
            <a:r>
              <a:rPr lang="ru-RU" altLang="ru-RU" sz="2800" dirty="0" smtClean="0">
                <a:solidFill>
                  <a:srgbClr val="0070C0"/>
                </a:solidFill>
              </a:rPr>
              <a:t> </a:t>
            </a:r>
            <a:r>
              <a:rPr lang="ru-RU" altLang="ru-RU" sz="2800" dirty="0" smtClean="0"/>
              <a:t>сродством к сорбенту, чем любой из компонентов вносимой на колонку или пластинку смеси веществ. </a:t>
            </a:r>
            <a:br>
              <a:rPr lang="ru-RU" altLang="ru-RU" sz="2800" dirty="0" smtClean="0"/>
            </a:br>
            <a:r>
              <a:rPr lang="ru-RU" altLang="ru-RU" sz="2800" dirty="0" smtClean="0">
                <a:solidFill>
                  <a:srgbClr val="0070C0"/>
                </a:solidFill>
              </a:rPr>
              <a:t>Почему?</a:t>
            </a:r>
          </a:p>
        </p:txBody>
      </p:sp>
      <p:pic>
        <p:nvPicPr>
          <p:cNvPr id="5" name="Picture 4" descr="300px-Rt_5_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896" y="3472225"/>
            <a:ext cx="5130570" cy="3197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584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Проявительная</a:t>
            </a:r>
            <a:r>
              <a:rPr lang="ru-RU" dirty="0"/>
              <a:t> хроматография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26</a:t>
            </a:fld>
            <a:endParaRPr lang="ru-RU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62880" y="548680"/>
            <a:ext cx="7824555" cy="553561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ru-RU" sz="2800" dirty="0" smtClean="0"/>
              <a:t>Основной современный метод!</a:t>
            </a:r>
          </a:p>
          <a:p>
            <a:r>
              <a:rPr lang="ru-RU" altLang="ru-RU" sz="2800" dirty="0" smtClean="0"/>
              <a:t>В отличие от предыдущих в этом методе </a:t>
            </a:r>
            <a:r>
              <a:rPr lang="ru-RU" altLang="ru-RU" sz="2800" dirty="0" err="1" smtClean="0"/>
              <a:t>элюирующий</a:t>
            </a:r>
            <a:r>
              <a:rPr lang="ru-RU" altLang="ru-RU" sz="2800" dirty="0" smtClean="0"/>
              <a:t> раствор обладает </a:t>
            </a:r>
            <a:r>
              <a:rPr lang="ru-RU" altLang="ru-RU" sz="2800" u="sng" dirty="0" smtClean="0">
                <a:solidFill>
                  <a:srgbClr val="008000"/>
                </a:solidFill>
              </a:rPr>
              <a:t>немного меньшим</a:t>
            </a:r>
            <a:r>
              <a:rPr lang="ru-RU" altLang="ru-RU" sz="2800" dirty="0" smtClean="0">
                <a:solidFill>
                  <a:srgbClr val="0070C0"/>
                </a:solidFill>
              </a:rPr>
              <a:t> </a:t>
            </a:r>
            <a:r>
              <a:rPr lang="ru-RU" altLang="ru-RU" sz="2800" dirty="0" smtClean="0"/>
              <a:t>сродством к сорбенту, чем любой из компонентов вносимой на колонку или пластинку смеси веществ. </a:t>
            </a:r>
            <a:br>
              <a:rPr lang="ru-RU" altLang="ru-RU" sz="2800" dirty="0" smtClean="0"/>
            </a:br>
            <a:r>
              <a:rPr lang="ru-RU" altLang="ru-RU" sz="2800" dirty="0">
                <a:solidFill>
                  <a:srgbClr val="0070C0"/>
                </a:solidFill>
              </a:rPr>
              <a:t>Молекул элюента сильно больше, чем </a:t>
            </a:r>
            <a:r>
              <a:rPr lang="ru-RU" altLang="ru-RU" sz="2800" dirty="0" err="1">
                <a:solidFill>
                  <a:srgbClr val="0070C0"/>
                </a:solidFill>
              </a:rPr>
              <a:t>аналита</a:t>
            </a:r>
            <a:r>
              <a:rPr lang="ru-RU" altLang="ru-RU" sz="2800" dirty="0">
                <a:solidFill>
                  <a:srgbClr val="0070C0"/>
                </a:solidFill>
              </a:rPr>
              <a:t>, поэтому при его немного большем сродстве все молекулы </a:t>
            </a:r>
            <a:r>
              <a:rPr lang="ru-RU" altLang="ru-RU" sz="2800" dirty="0" err="1">
                <a:solidFill>
                  <a:srgbClr val="0070C0"/>
                </a:solidFill>
              </a:rPr>
              <a:t>аналита</a:t>
            </a:r>
            <a:r>
              <a:rPr lang="ru-RU" altLang="ru-RU" sz="2800" dirty="0">
                <a:solidFill>
                  <a:srgbClr val="0070C0"/>
                </a:solidFill>
              </a:rPr>
              <a:t> будут вытеснены с мест </a:t>
            </a:r>
            <a:r>
              <a:rPr lang="ru-RU" altLang="ru-RU" sz="2800" dirty="0" smtClean="0">
                <a:solidFill>
                  <a:srgbClr val="0070C0"/>
                </a:solidFill>
              </a:rPr>
              <a:t>связывания </a:t>
            </a:r>
            <a:r>
              <a:rPr lang="en-US" altLang="ru-RU" sz="2800" dirty="0" smtClean="0">
                <a:solidFill>
                  <a:srgbClr val="0070C0"/>
                </a:solidFill>
              </a:rPr>
              <a:t>=&gt; </a:t>
            </a:r>
            <a:r>
              <a:rPr lang="ru-RU" altLang="ru-RU" sz="2800" dirty="0" smtClean="0">
                <a:solidFill>
                  <a:srgbClr val="0070C0"/>
                </a:solidFill>
              </a:rPr>
              <a:t>вещество не удерживается!</a:t>
            </a:r>
          </a:p>
          <a:p>
            <a:r>
              <a:rPr lang="ru-RU" altLang="ru-RU" sz="2800" dirty="0" smtClean="0">
                <a:solidFill>
                  <a:srgbClr val="0070C0"/>
                </a:solidFill>
              </a:rPr>
              <a:t>Если сродство сильно меньше – наоборот </a:t>
            </a:r>
            <a:r>
              <a:rPr lang="ru-RU" altLang="ru-RU" sz="2800" dirty="0" err="1" smtClean="0">
                <a:solidFill>
                  <a:srgbClr val="0070C0"/>
                </a:solidFill>
              </a:rPr>
              <a:t>аналит</a:t>
            </a:r>
            <a:r>
              <a:rPr lang="ru-RU" altLang="ru-RU" sz="2800" dirty="0" smtClean="0">
                <a:solidFill>
                  <a:srgbClr val="0070C0"/>
                </a:solidFill>
              </a:rPr>
              <a:t> «засядет» на колонке или старте ТСХ.</a:t>
            </a:r>
          </a:p>
        </p:txBody>
      </p:sp>
    </p:spTree>
    <p:extLst>
      <p:ext uri="{BB962C8B-B14F-4D97-AF65-F5344CB8AC3E}">
        <p14:creationId xmlns:p14="http://schemas.microsoft.com/office/powerpoint/2010/main" val="92708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Классификация по технике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27</a:t>
            </a:fld>
            <a:endParaRPr lang="ru-RU"/>
          </a:p>
        </p:txBody>
      </p:sp>
      <p:pic>
        <p:nvPicPr>
          <p:cNvPr id="13360" name="Picture 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35" y="548621"/>
            <a:ext cx="8347257" cy="6097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144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28</a:t>
            </a:fld>
            <a:endParaRPr lang="ru-RU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180975"/>
            <a:ext cx="8667750" cy="649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945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29</a:t>
            </a:fld>
            <a:endParaRPr lang="ru-RU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180975"/>
            <a:ext cx="8667750" cy="649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071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Михаил </a:t>
            </a:r>
            <a:r>
              <a:rPr lang="ru-RU" dirty="0" err="1"/>
              <a:t>Семенович</a:t>
            </a:r>
            <a:r>
              <a:rPr lang="ru-RU" dirty="0"/>
              <a:t> Цвет 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3540593" y="686590"/>
            <a:ext cx="5576912" cy="550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200" dirty="0"/>
              <a:t>«При  фильтрации  смешанного  </a:t>
            </a:r>
            <a:r>
              <a:rPr lang="ru-RU" altLang="ru-RU" sz="2200" dirty="0" smtClean="0"/>
              <a:t>раствора через  </a:t>
            </a:r>
            <a:r>
              <a:rPr lang="ru-RU" altLang="ru-RU" sz="2200" dirty="0"/>
              <a:t>столб  адсорбента  пигменты…  расслаиваются  в  виде  отдельных, различно окрашенных зон.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2200" dirty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200" dirty="0"/>
              <a:t>Подобно световым лучам в спектре, </a:t>
            </a:r>
            <a:r>
              <a:rPr lang="ru-RU" altLang="ru-RU" sz="2200" dirty="0" smtClean="0"/>
              <a:t>различные компоненты  </a:t>
            </a:r>
            <a:r>
              <a:rPr lang="ru-RU" altLang="ru-RU" sz="2200" dirty="0"/>
              <a:t>сложного  пигмента  закономерно  распределяются  друг  за другом  в  столбе  адсорбента  и  становятся  доступными  качественному определению.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2200" dirty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200" dirty="0"/>
              <a:t>Такой </a:t>
            </a:r>
            <a:r>
              <a:rPr lang="ru-RU" altLang="ru-RU" sz="2200" dirty="0" err="1" smtClean="0"/>
              <a:t>расчвеченный</a:t>
            </a:r>
            <a:r>
              <a:rPr lang="ru-RU" altLang="ru-RU" sz="2200" dirty="0" smtClean="0"/>
              <a:t> </a:t>
            </a:r>
            <a:r>
              <a:rPr lang="ru-RU" altLang="ru-RU" sz="2200" dirty="0"/>
              <a:t>препарат я назвал </a:t>
            </a:r>
            <a:r>
              <a:rPr lang="ru-RU" altLang="ru-RU" sz="2200" dirty="0" err="1"/>
              <a:t>хроматограммой</a:t>
            </a:r>
            <a:r>
              <a:rPr lang="ru-RU" altLang="ru-RU" sz="2200" dirty="0"/>
              <a:t>, а </a:t>
            </a:r>
            <a:r>
              <a:rPr lang="ru-RU" altLang="ru-RU" sz="2200" dirty="0" smtClean="0"/>
              <a:t>соответствующий </a:t>
            </a:r>
            <a:r>
              <a:rPr lang="ru-RU" altLang="ru-RU" sz="2200" dirty="0"/>
              <a:t>метод анализа </a:t>
            </a:r>
            <a:r>
              <a:rPr lang="ru-RU" altLang="ru-RU" sz="2200" dirty="0" err="1"/>
              <a:t>хроматографическим</a:t>
            </a:r>
            <a:r>
              <a:rPr lang="ru-RU" altLang="ru-RU" sz="2200" dirty="0"/>
              <a:t> методом.</a:t>
            </a:r>
          </a:p>
        </p:txBody>
      </p:sp>
      <p:pic>
        <p:nvPicPr>
          <p:cNvPr id="2050" name="Picture 2" descr="https://ic.pics.livejournal.com/synthesizer/143089/110021/110021_origin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46" y="1178750"/>
            <a:ext cx="3312634" cy="445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83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Адсорбционная хроматография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251520" y="728700"/>
            <a:ext cx="8640960" cy="5760640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800" dirty="0" smtClean="0"/>
              <a:t>Жидко-твердофазная хроматография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800" dirty="0" err="1" smtClean="0"/>
              <a:t>Аналит</a:t>
            </a:r>
            <a:r>
              <a:rPr lang="ru-RU" sz="2800" dirty="0" smtClean="0"/>
              <a:t> адсорбируется на поверхности сорбента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800" dirty="0" smtClean="0"/>
              <a:t>Взаимодействие слабое – силы Ван-дер-Ваальса, водородные связи, </a:t>
            </a:r>
            <a:r>
              <a:rPr lang="el-GR" sz="2800" dirty="0" smtClean="0"/>
              <a:t>π</a:t>
            </a:r>
            <a:r>
              <a:rPr lang="ru-RU" sz="2800" dirty="0" smtClean="0"/>
              <a:t>-</a:t>
            </a:r>
            <a:r>
              <a:rPr lang="el-GR" sz="2800" dirty="0"/>
              <a:t> </a:t>
            </a:r>
            <a:r>
              <a:rPr lang="el-GR" sz="2800" dirty="0" smtClean="0"/>
              <a:t>π</a:t>
            </a:r>
            <a:r>
              <a:rPr lang="ru-RU" sz="2800" dirty="0" smtClean="0"/>
              <a:t> взаимодействия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800" dirty="0" smtClean="0"/>
              <a:t>Сорбенты – силикагель, окись алюминия, силикат магния, модифицированные силикагели, полиамид, целлюлоза и т.д.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800" dirty="0" smtClean="0"/>
              <a:t>Порядок выхода </a:t>
            </a:r>
            <a:r>
              <a:rPr lang="ru-RU" sz="2800" dirty="0" err="1" smtClean="0"/>
              <a:t>аналитов</a:t>
            </a:r>
            <a:r>
              <a:rPr lang="ru-RU" sz="2800" dirty="0" smtClean="0"/>
              <a:t> – сначала неполярные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800" dirty="0" smtClean="0"/>
              <a:t>Сорбент всегда </a:t>
            </a:r>
            <a:r>
              <a:rPr lang="ru-RU" sz="2800" dirty="0" err="1" smtClean="0"/>
              <a:t>полярнее</a:t>
            </a:r>
            <a:r>
              <a:rPr lang="ru-RU" sz="2800" dirty="0" smtClean="0"/>
              <a:t> чем элюент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800" dirty="0" smtClean="0"/>
              <a:t>Разделяет низко- и </a:t>
            </a:r>
            <a:r>
              <a:rPr lang="ru-RU" sz="2800" dirty="0" err="1" smtClean="0"/>
              <a:t>среднеполярные</a:t>
            </a:r>
            <a:r>
              <a:rPr lang="ru-RU" sz="2800" dirty="0" smtClean="0"/>
              <a:t> вещества без заряда</a:t>
            </a:r>
            <a:endParaRPr lang="ru-RU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800" dirty="0" smtClean="0"/>
              <a:t>Не разделяет неполярные (например </a:t>
            </a:r>
            <a:r>
              <a:rPr lang="ru-RU" sz="2800" dirty="0" err="1" smtClean="0"/>
              <a:t>алканы</a:t>
            </a:r>
            <a:r>
              <a:rPr lang="ru-RU" sz="2800" dirty="0" smtClean="0"/>
              <a:t>)</a:t>
            </a:r>
          </a:p>
          <a:p>
            <a:endParaRPr lang="ru-RU" sz="2800" dirty="0" smtClean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84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Распределительная хроматография на силикагеле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251520" y="728700"/>
            <a:ext cx="8730970" cy="5760640"/>
          </a:xfrm>
        </p:spPr>
        <p:txBody>
          <a:bodyPr>
            <a:normAutofit/>
          </a:bodyPr>
          <a:lstStyle/>
          <a:p>
            <a:r>
              <a:rPr lang="ru-RU" sz="2400" dirty="0" smtClean="0"/>
              <a:t>Разделяет полярные соединения по суммарной полярности молекул (коэффициент распределения)</a:t>
            </a:r>
          </a:p>
          <a:p>
            <a:r>
              <a:rPr lang="ru-RU" sz="2400" dirty="0" smtClean="0"/>
              <a:t>Сорбент – полярный, элюенты – </a:t>
            </a:r>
            <a:r>
              <a:rPr lang="ru-RU" sz="2400" dirty="0" err="1" smtClean="0"/>
              <a:t>среднеполярные</a:t>
            </a:r>
            <a:r>
              <a:rPr lang="ru-RU" sz="2400" dirty="0" smtClean="0"/>
              <a:t> тройные</a:t>
            </a:r>
          </a:p>
          <a:p>
            <a:r>
              <a:rPr lang="ru-RU" sz="2400" dirty="0" smtClean="0"/>
              <a:t>Взаимодействие происходят в </a:t>
            </a:r>
            <a:r>
              <a:rPr lang="ru-RU" sz="2400" dirty="0" err="1" smtClean="0"/>
              <a:t>объеме</a:t>
            </a:r>
            <a:r>
              <a:rPr lang="ru-RU" sz="2400" dirty="0" smtClean="0"/>
              <a:t> (абсорбция).</a:t>
            </a:r>
          </a:p>
          <a:p>
            <a:r>
              <a:rPr lang="ru-RU" sz="2400" dirty="0" smtClean="0"/>
              <a:t>Достоинства:</a:t>
            </a:r>
          </a:p>
          <a:p>
            <a:pPr lvl="1"/>
            <a:r>
              <a:rPr lang="ru-RU" sz="2000" dirty="0" smtClean="0"/>
              <a:t>Возможность разделять сильнополярные и/или заряженные вещества</a:t>
            </a:r>
          </a:p>
          <a:p>
            <a:pPr lvl="1"/>
            <a:r>
              <a:rPr lang="ru-RU" sz="2000" dirty="0" smtClean="0"/>
              <a:t>Большая </a:t>
            </a:r>
            <a:r>
              <a:rPr lang="ru-RU" sz="2000" dirty="0" err="1" smtClean="0"/>
              <a:t>емкость</a:t>
            </a:r>
            <a:r>
              <a:rPr lang="ru-RU" sz="2000" dirty="0" smtClean="0"/>
              <a:t> сорбента</a:t>
            </a:r>
          </a:p>
          <a:p>
            <a:pPr lvl="1"/>
            <a:r>
              <a:rPr lang="ru-RU" sz="2000" dirty="0" smtClean="0"/>
              <a:t>Относительная дешевизна </a:t>
            </a:r>
          </a:p>
          <a:p>
            <a:r>
              <a:rPr lang="ru-RU" sz="2400" dirty="0"/>
              <a:t>Недостатки:</a:t>
            </a:r>
          </a:p>
          <a:p>
            <a:pPr lvl="1"/>
            <a:r>
              <a:rPr lang="ru-RU" sz="2000" dirty="0" smtClean="0"/>
              <a:t>Очень плохая воспроизводимость </a:t>
            </a:r>
          </a:p>
          <a:p>
            <a:pPr lvl="1"/>
            <a:r>
              <a:rPr lang="ru-RU" sz="2000" dirty="0" smtClean="0"/>
              <a:t>В варианте ВЭЖХ вызывает проблемы с детектированием – унос неподвижной жидкой фазы повышает шум детектора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435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Нормально-фазовая хроматография</a:t>
            </a:r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521550" y="728700"/>
            <a:ext cx="8640960" cy="5760640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800" dirty="0" smtClean="0"/>
              <a:t>Жидко-твердофазная хроматография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800" dirty="0"/>
              <a:t>Механизмы: и адсорбция и распределение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800" dirty="0" smtClean="0"/>
              <a:t>Сорбенты:</a:t>
            </a:r>
          </a:p>
          <a:p>
            <a:pPr marL="1200150" lvl="1" indent="-457200">
              <a:buFont typeface="Wingdings" panose="05000000000000000000" pitchFamily="2" charset="2"/>
              <a:buChar char="§"/>
            </a:pPr>
            <a:r>
              <a:rPr lang="ru-RU" sz="2400" dirty="0" smtClean="0"/>
              <a:t>силикагель с </a:t>
            </a:r>
            <a:r>
              <a:rPr lang="ru-RU" sz="2400" dirty="0" err="1" smtClean="0"/>
              <a:t>диольными</a:t>
            </a:r>
            <a:r>
              <a:rPr lang="ru-RU" sz="2400" dirty="0" smtClean="0"/>
              <a:t> группами </a:t>
            </a:r>
          </a:p>
          <a:p>
            <a:pPr marL="1200150" lvl="1" indent="-457200">
              <a:buFont typeface="Wingdings" panose="05000000000000000000" pitchFamily="2" charset="2"/>
              <a:buChar char="§"/>
            </a:pPr>
            <a:r>
              <a:rPr lang="ru-RU" sz="2400" dirty="0"/>
              <a:t>силикагель с </a:t>
            </a:r>
            <a:r>
              <a:rPr lang="ru-RU" sz="2400" dirty="0" err="1" smtClean="0"/>
              <a:t>аминными</a:t>
            </a:r>
            <a:r>
              <a:rPr lang="ru-RU" sz="2400" dirty="0" smtClean="0"/>
              <a:t> группами</a:t>
            </a:r>
            <a:endParaRPr lang="ru-RU" sz="2400" dirty="0"/>
          </a:p>
          <a:p>
            <a:pPr marL="1200150" lvl="1" indent="-457200">
              <a:buFont typeface="Wingdings" panose="05000000000000000000" pitchFamily="2" charset="2"/>
              <a:buChar char="§"/>
            </a:pPr>
            <a:r>
              <a:rPr lang="ru-RU" sz="2400" dirty="0"/>
              <a:t>силикагель с </a:t>
            </a:r>
            <a:r>
              <a:rPr lang="ru-RU" sz="2400" dirty="0" smtClean="0"/>
              <a:t>нитрильными группами</a:t>
            </a:r>
            <a:endParaRPr lang="ru-RU" sz="2400" dirty="0"/>
          </a:p>
          <a:p>
            <a:pPr marL="1200150" lvl="1" indent="-457200">
              <a:buFont typeface="Wingdings" panose="05000000000000000000" pitchFamily="2" charset="2"/>
              <a:buChar char="§"/>
            </a:pPr>
            <a:r>
              <a:rPr lang="ru-RU" sz="2400" dirty="0" smtClean="0"/>
              <a:t>силикагель (редко)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800" dirty="0" smtClean="0"/>
              <a:t>Сорбент всегда </a:t>
            </a:r>
            <a:r>
              <a:rPr lang="ru-RU" sz="2800" dirty="0" err="1" smtClean="0"/>
              <a:t>полярнее</a:t>
            </a:r>
            <a:r>
              <a:rPr lang="ru-RU" sz="2800" dirty="0" smtClean="0"/>
              <a:t> чем элюент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800" dirty="0" smtClean="0"/>
              <a:t>Разделяет низко- и </a:t>
            </a:r>
            <a:r>
              <a:rPr lang="ru-RU" sz="2800" dirty="0" err="1" smtClean="0"/>
              <a:t>среднеполярные</a:t>
            </a:r>
            <a:r>
              <a:rPr lang="ru-RU" sz="2800" dirty="0" smtClean="0"/>
              <a:t> вещества без заряда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800" dirty="0"/>
              <a:t>Порядок выхода </a:t>
            </a:r>
            <a:r>
              <a:rPr lang="ru-RU" sz="2800" dirty="0" err="1"/>
              <a:t>аналитов</a:t>
            </a:r>
            <a:r>
              <a:rPr lang="ru-RU" sz="2800" dirty="0"/>
              <a:t> – сначала </a:t>
            </a:r>
            <a:r>
              <a:rPr lang="ru-RU" sz="2800" dirty="0" smtClean="0"/>
              <a:t>неполярные</a:t>
            </a:r>
            <a:endParaRPr lang="ru-RU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800" dirty="0" smtClean="0"/>
              <a:t>Не разделяет неполярные (например </a:t>
            </a:r>
            <a:r>
              <a:rPr lang="ru-RU" sz="2800" dirty="0" err="1" smtClean="0"/>
              <a:t>алканы</a:t>
            </a:r>
            <a:r>
              <a:rPr lang="ru-RU" sz="2800" dirty="0" smtClean="0"/>
              <a:t>)</a:t>
            </a:r>
          </a:p>
          <a:p>
            <a:endParaRPr lang="ru-RU" sz="2800" dirty="0" smtClean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570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Нормально-фазовая хроматография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251520" y="728700"/>
            <a:ext cx="8730970" cy="5760640"/>
          </a:xfrm>
        </p:spPr>
        <p:txBody>
          <a:bodyPr>
            <a:normAutofit/>
          </a:bodyPr>
          <a:lstStyle/>
          <a:p>
            <a:r>
              <a:rPr lang="ru-RU" sz="2400" dirty="0" smtClean="0"/>
              <a:t>Разделяет полярные соединения по виду, количеству и расположению полярных групп или суммарной полярности молекул</a:t>
            </a:r>
          </a:p>
          <a:p>
            <a:r>
              <a:rPr lang="ru-RU" sz="2400" dirty="0" smtClean="0"/>
              <a:t>Сорбент – полярный, элюенты – низко- и </a:t>
            </a:r>
            <a:r>
              <a:rPr lang="ru-RU" sz="2400" dirty="0" err="1" smtClean="0"/>
              <a:t>среднеполярные</a:t>
            </a:r>
            <a:r>
              <a:rPr lang="ru-RU" sz="2400" dirty="0" smtClean="0"/>
              <a:t>.</a:t>
            </a:r>
          </a:p>
          <a:p>
            <a:r>
              <a:rPr lang="ru-RU" sz="2400" dirty="0" smtClean="0"/>
              <a:t>Взаимодействие </a:t>
            </a:r>
            <a:r>
              <a:rPr lang="ru-RU" sz="2400" dirty="0" err="1" smtClean="0"/>
              <a:t>сорбат</a:t>
            </a:r>
            <a:r>
              <a:rPr lang="ru-RU" sz="2400" dirty="0" smtClean="0"/>
              <a:t>-сорбент происходят в основном на поверхности.</a:t>
            </a:r>
          </a:p>
          <a:p>
            <a:r>
              <a:rPr lang="ru-RU" sz="2400" dirty="0" smtClean="0"/>
              <a:t>Достоинства:</a:t>
            </a:r>
          </a:p>
          <a:p>
            <a:pPr lvl="1"/>
            <a:r>
              <a:rPr lang="ru-RU" sz="2000" dirty="0" smtClean="0"/>
              <a:t>Чувствительность к пространственному строению молекулы</a:t>
            </a:r>
          </a:p>
          <a:p>
            <a:pPr lvl="1"/>
            <a:r>
              <a:rPr lang="ru-RU" sz="2000" dirty="0" smtClean="0"/>
              <a:t>Большое разнообразие растворителей в качестве элюентов</a:t>
            </a:r>
          </a:p>
          <a:p>
            <a:pPr lvl="1"/>
            <a:r>
              <a:rPr lang="ru-RU" sz="2000" dirty="0" smtClean="0"/>
              <a:t>Возможность выбрать специфический сорбент (-</a:t>
            </a:r>
            <a:r>
              <a:rPr lang="en-US" sz="2000" dirty="0" smtClean="0"/>
              <a:t>OH, -CN, -NH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,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  <a:endParaRPr lang="ru-RU" sz="2000" dirty="0" smtClean="0"/>
          </a:p>
          <a:p>
            <a:r>
              <a:rPr lang="ru-RU" sz="2400" dirty="0" smtClean="0"/>
              <a:t>Недостатки</a:t>
            </a:r>
            <a:r>
              <a:rPr lang="ru-RU" sz="2400" dirty="0"/>
              <a:t>:</a:t>
            </a:r>
          </a:p>
          <a:p>
            <a:pPr lvl="1"/>
            <a:r>
              <a:rPr lang="ru-RU" sz="2000" dirty="0" smtClean="0"/>
              <a:t>Стоимость модифицированных сорбентов</a:t>
            </a:r>
          </a:p>
          <a:p>
            <a:pPr lvl="1"/>
            <a:r>
              <a:rPr lang="ru-RU" sz="2000" dirty="0" smtClean="0"/>
              <a:t>Не очень хорошо работает в градиентных режимах</a:t>
            </a:r>
            <a:endParaRPr lang="ru-RU" sz="20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Обращенно</a:t>
            </a:r>
            <a:r>
              <a:rPr lang="ru-RU" dirty="0" smtClean="0"/>
              <a:t>-фазовая </a:t>
            </a:r>
            <a:r>
              <a:rPr lang="ru-RU" dirty="0"/>
              <a:t>хроматография</a:t>
            </a:r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521550" y="503675"/>
            <a:ext cx="8640960" cy="6255695"/>
          </a:xfrm>
        </p:spPr>
        <p:txBody>
          <a:bodyPr>
            <a:no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400" dirty="0" smtClean="0"/>
              <a:t>Исходно </a:t>
            </a:r>
            <a:r>
              <a:rPr lang="ru-RU" sz="2400" dirty="0" err="1" smtClean="0"/>
              <a:t>хроматографисты</a:t>
            </a:r>
            <a:r>
              <a:rPr lang="ru-RU" sz="2400" dirty="0" smtClean="0"/>
              <a:t> в основном работали в режимах адсорбционной и распределительной хроматографии. При этом сорбенты всегда были </a:t>
            </a:r>
            <a:r>
              <a:rPr lang="ru-RU" sz="2400" dirty="0" err="1" smtClean="0"/>
              <a:t>полярнее</a:t>
            </a:r>
            <a:r>
              <a:rPr lang="ru-RU" sz="2400" dirty="0" smtClean="0"/>
              <a:t> чем элюенты.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400" dirty="0" smtClean="0"/>
              <a:t>Выяснилось, что сорбенты с полярностью меньше </a:t>
            </a:r>
            <a:r>
              <a:rPr lang="ru-RU" sz="2400" dirty="0"/>
              <a:t>чем водно-органические </a:t>
            </a:r>
            <a:r>
              <a:rPr lang="ru-RU" sz="2400" dirty="0" smtClean="0"/>
              <a:t>элюенты во многом лучше.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400" dirty="0" smtClean="0"/>
              <a:t>Поскольку инвертируются полярности и последовательности выхода </a:t>
            </a:r>
            <a:r>
              <a:rPr lang="ru-RU" sz="2400" dirty="0" err="1" smtClean="0"/>
              <a:t>аналитов</a:t>
            </a:r>
            <a:r>
              <a:rPr lang="ru-RU" sz="2400" dirty="0" smtClean="0"/>
              <a:t> – назвали метод «</a:t>
            </a:r>
            <a:r>
              <a:rPr lang="ru-RU" sz="2400" dirty="0" err="1" smtClean="0"/>
              <a:t>Обращенно</a:t>
            </a:r>
            <a:r>
              <a:rPr lang="ru-RU" sz="2400" dirty="0" smtClean="0"/>
              <a:t>-фазовая хроматография»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400" dirty="0" smtClean="0"/>
              <a:t>Классическая адсорбционная и/или распределительная хроматография на силикагеле постепенно заменилась разделением на модифицированных полярных силикагелях (</a:t>
            </a:r>
            <a:r>
              <a:rPr lang="ru-RU" sz="2400" dirty="0" err="1" smtClean="0"/>
              <a:t>диол</a:t>
            </a:r>
            <a:r>
              <a:rPr lang="ru-RU" sz="2400" dirty="0" smtClean="0"/>
              <a:t>, амин, нитрил и т.д.). При этом механизмы могут быть и адсорбционные и распределительные.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400" dirty="0" smtClean="0"/>
              <a:t>Назвали такой метод «Нормально-фазовая хроматография»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400" dirty="0" smtClean="0"/>
              <a:t>В общем случае механизм разделения смешанный</a:t>
            </a:r>
          </a:p>
          <a:p>
            <a:endParaRPr lang="ru-RU" sz="2400" dirty="0" smtClean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329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Обращенно</a:t>
            </a:r>
            <a:r>
              <a:rPr lang="ru-RU" dirty="0" smtClean="0"/>
              <a:t>-фазовая </a:t>
            </a:r>
            <a:r>
              <a:rPr lang="ru-RU" dirty="0"/>
              <a:t>хроматография</a:t>
            </a:r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521550" y="503675"/>
            <a:ext cx="8640960" cy="6255695"/>
          </a:xfrm>
        </p:spPr>
        <p:txBody>
          <a:bodyPr>
            <a:no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800" dirty="0" smtClean="0"/>
              <a:t>Жидко-твердофазная хроматография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800" dirty="0"/>
              <a:t>Механизмы: </a:t>
            </a:r>
            <a:r>
              <a:rPr lang="ru-RU" sz="2800" dirty="0" smtClean="0"/>
              <a:t>гидрофобные взаимодействия, </a:t>
            </a:r>
            <a:r>
              <a:rPr lang="ru-RU" sz="2800" dirty="0"/>
              <a:t>адсорбция и распределение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800" dirty="0" smtClean="0"/>
              <a:t>Сорбенты:</a:t>
            </a:r>
          </a:p>
          <a:p>
            <a:pPr marL="1200150" lvl="1" indent="-457200">
              <a:buFont typeface="Wingdings" panose="05000000000000000000" pitchFamily="2" charset="2"/>
              <a:buChar char="§"/>
            </a:pPr>
            <a:r>
              <a:rPr lang="ru-RU" dirty="0" smtClean="0"/>
              <a:t>силикагель с алкильными группами (С2, С4, С8, С18...)</a:t>
            </a:r>
          </a:p>
          <a:p>
            <a:pPr marL="1200150" lvl="1" indent="-457200">
              <a:buFont typeface="Wingdings" panose="05000000000000000000" pitchFamily="2" charset="2"/>
              <a:buChar char="§"/>
            </a:pPr>
            <a:r>
              <a:rPr lang="ru-RU" dirty="0"/>
              <a:t>силикагель с </a:t>
            </a:r>
            <a:r>
              <a:rPr lang="ru-RU" dirty="0" smtClean="0"/>
              <a:t>другими гидрофобными группами</a:t>
            </a:r>
            <a:endParaRPr lang="ru-RU" dirty="0"/>
          </a:p>
          <a:p>
            <a:pPr marL="1200150" lvl="1" indent="-457200">
              <a:buFont typeface="Wingdings" panose="05000000000000000000" pitchFamily="2" charset="2"/>
              <a:buChar char="§"/>
            </a:pPr>
            <a:r>
              <a:rPr lang="ru-RU" dirty="0"/>
              <a:t>силикагель с </a:t>
            </a:r>
            <a:r>
              <a:rPr lang="ru-RU" dirty="0" smtClean="0"/>
              <a:t>нитрильными группами</a:t>
            </a:r>
            <a:endParaRPr lang="ru-RU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800" dirty="0" smtClean="0"/>
              <a:t>Сорбент всегда менее </a:t>
            </a:r>
            <a:r>
              <a:rPr lang="ru-RU" sz="2800" dirty="0" err="1" smtClean="0"/>
              <a:t>полярен</a:t>
            </a:r>
            <a:r>
              <a:rPr lang="ru-RU" sz="2800" dirty="0" smtClean="0"/>
              <a:t> чем элюент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800" dirty="0"/>
              <a:t>Порядок выхода </a:t>
            </a:r>
            <a:r>
              <a:rPr lang="ru-RU" sz="2800" dirty="0" err="1"/>
              <a:t>аналитов</a:t>
            </a:r>
            <a:r>
              <a:rPr lang="ru-RU" sz="2800" dirty="0"/>
              <a:t> – сначала </a:t>
            </a:r>
            <a:r>
              <a:rPr lang="ru-RU" sz="2800" dirty="0" smtClean="0"/>
              <a:t>полярные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800" dirty="0" smtClean="0"/>
              <a:t>Разделяет почти все классы соединений, кроме очень полярных (углеводы)</a:t>
            </a:r>
            <a:endParaRPr lang="ru-RU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800" dirty="0" smtClean="0"/>
              <a:t>Хуже чем НФ разделяет изомеры</a:t>
            </a:r>
          </a:p>
          <a:p>
            <a:endParaRPr lang="ru-RU" sz="2800" dirty="0" smtClean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244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Ионообменная </a:t>
            </a:r>
            <a:r>
              <a:rPr lang="ru-RU" dirty="0"/>
              <a:t>хроматография</a:t>
            </a:r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521550" y="728700"/>
            <a:ext cx="8640960" cy="6030670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800" dirty="0" smtClean="0"/>
              <a:t>Жидко-твердофазная хроматография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800" dirty="0"/>
              <a:t>Механизмы: </a:t>
            </a:r>
            <a:r>
              <a:rPr lang="ru-RU" sz="2800" dirty="0" smtClean="0"/>
              <a:t>кулоновские взаимодействия</a:t>
            </a:r>
            <a:endParaRPr lang="ru-RU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800" dirty="0" smtClean="0"/>
              <a:t>Сорбенты:</a:t>
            </a:r>
          </a:p>
          <a:p>
            <a:pPr marL="1200150" lvl="1" indent="-457200">
              <a:buFont typeface="Wingdings" panose="05000000000000000000" pitchFamily="2" charset="2"/>
              <a:buChar char="§"/>
            </a:pPr>
            <a:r>
              <a:rPr lang="ru-RU" sz="2400" dirty="0" smtClean="0"/>
              <a:t>полимерные </a:t>
            </a:r>
            <a:r>
              <a:rPr lang="ru-RU" sz="2400" dirty="0" err="1" smtClean="0"/>
              <a:t>катионо</a:t>
            </a:r>
            <a:r>
              <a:rPr lang="ru-RU" sz="2400" dirty="0" smtClean="0"/>
              <a:t> и </a:t>
            </a:r>
            <a:r>
              <a:rPr lang="ru-RU" sz="2400" dirty="0" err="1" smtClean="0"/>
              <a:t>анионообменники</a:t>
            </a:r>
            <a:endParaRPr lang="ru-RU" sz="2400" dirty="0" smtClean="0"/>
          </a:p>
          <a:p>
            <a:pPr marL="1200150" lvl="1" indent="-457200">
              <a:buFont typeface="Wingdings" panose="05000000000000000000" pitchFamily="2" charset="2"/>
              <a:buChar char="§"/>
            </a:pPr>
            <a:r>
              <a:rPr lang="ru-RU" sz="2400" dirty="0" smtClean="0"/>
              <a:t>силикагели с кислотными и основными группами</a:t>
            </a:r>
            <a:endParaRPr lang="ru-RU" sz="24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800" dirty="0" smtClean="0"/>
              <a:t>Разделяет заряженные соединения, растворимые в воде (или водно-органических смесях) по количеству и виду </a:t>
            </a:r>
            <a:r>
              <a:rPr lang="ru-RU" sz="2800" dirty="0" err="1" smtClean="0"/>
              <a:t>ионогенных</a:t>
            </a:r>
            <a:r>
              <a:rPr lang="ru-RU" sz="2800" dirty="0" smtClean="0"/>
              <a:t> групп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800" dirty="0" smtClean="0"/>
              <a:t>Использует водные буферные растворы</a:t>
            </a:r>
            <a:endParaRPr lang="ru-RU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800" dirty="0" smtClean="0"/>
              <a:t>Часто требует градиентных режимов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800" dirty="0"/>
              <a:t>Ионная хроматография – частный случай для малых ионов, отличается аппаратурным оформлением</a:t>
            </a:r>
            <a:endParaRPr lang="ru-RU" sz="2800" dirty="0" smtClean="0"/>
          </a:p>
          <a:p>
            <a:endParaRPr lang="ru-RU" sz="2800" dirty="0" smtClean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652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Эксклюзионная</a:t>
            </a:r>
            <a:r>
              <a:rPr lang="ru-RU" dirty="0" smtClean="0"/>
              <a:t> </a:t>
            </a:r>
            <a:r>
              <a:rPr lang="ru-RU" dirty="0"/>
              <a:t>хроматография</a:t>
            </a:r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521550" y="728700"/>
            <a:ext cx="8640960" cy="6030670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800" dirty="0" smtClean="0"/>
              <a:t>Жидко-жидкофазная хроматография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800" dirty="0" smtClean="0"/>
              <a:t>Механизм: разделение по размерам</a:t>
            </a:r>
            <a:endParaRPr lang="ru-RU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800" dirty="0" smtClean="0"/>
              <a:t>Сорбенты:</a:t>
            </a:r>
          </a:p>
          <a:p>
            <a:pPr marL="1200150" lvl="1" indent="-457200">
              <a:buFont typeface="Wingdings" panose="05000000000000000000" pitchFamily="2" charset="2"/>
              <a:buChar char="§"/>
            </a:pPr>
            <a:r>
              <a:rPr lang="ru-RU" sz="2400" dirty="0" err="1" smtClean="0"/>
              <a:t>твердые</a:t>
            </a:r>
            <a:r>
              <a:rPr lang="ru-RU" sz="2400" dirty="0" smtClean="0"/>
              <a:t> пористые полимеры</a:t>
            </a:r>
          </a:p>
          <a:p>
            <a:pPr marL="1200150" lvl="1" indent="-457200">
              <a:buFont typeface="Wingdings" panose="05000000000000000000" pitchFamily="2" charset="2"/>
              <a:buChar char="§"/>
            </a:pPr>
            <a:r>
              <a:rPr lang="ru-RU" sz="2400" dirty="0" smtClean="0"/>
              <a:t>модифицированные силикагели</a:t>
            </a:r>
          </a:p>
          <a:p>
            <a:pPr marL="1200150" lvl="1" indent="-457200">
              <a:buFont typeface="Wingdings" panose="05000000000000000000" pitchFamily="2" charset="2"/>
              <a:buChar char="§"/>
            </a:pPr>
            <a:r>
              <a:rPr lang="ru-RU" sz="2400" dirty="0" smtClean="0"/>
              <a:t>стекла</a:t>
            </a:r>
            <a:endParaRPr lang="ru-RU" sz="24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800" dirty="0" smtClean="0"/>
              <a:t>Элюенты – любые растворители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800" dirty="0" smtClean="0"/>
              <a:t>Сорбент </a:t>
            </a:r>
            <a:r>
              <a:rPr lang="ru-RU" sz="2800" dirty="0"/>
              <a:t>не должен взаимодействовать с веществом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800" dirty="0"/>
              <a:t>Заканчивается там, где начинаются другие виды хроматографии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800" dirty="0" smtClean="0"/>
              <a:t>Низкая пиковая </a:t>
            </a:r>
            <a:r>
              <a:rPr lang="ru-RU" sz="2800" dirty="0" err="1" smtClean="0"/>
              <a:t>емкость</a:t>
            </a:r>
            <a:endParaRPr lang="ru-RU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800" dirty="0" smtClean="0"/>
              <a:t>Желательно увеличение длины колонок</a:t>
            </a:r>
          </a:p>
          <a:p>
            <a:endParaRPr lang="ru-RU" sz="2800" dirty="0" smtClean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401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HILIC</a:t>
            </a:r>
            <a:r>
              <a:rPr lang="ru-RU" dirty="0" smtClean="0"/>
              <a:t> </a:t>
            </a:r>
            <a:r>
              <a:rPr lang="ru-RU" dirty="0"/>
              <a:t>хроматография</a:t>
            </a:r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521550" y="728700"/>
            <a:ext cx="8640960" cy="6030670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800" dirty="0" smtClean="0"/>
              <a:t>Жидко- ?</a:t>
            </a:r>
            <a:r>
              <a:rPr lang="en-US" sz="2800" dirty="0" smtClean="0"/>
              <a:t> </a:t>
            </a:r>
            <a:r>
              <a:rPr lang="ru-RU" sz="2800" dirty="0" smtClean="0"/>
              <a:t>жидкофазная хроматография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800" dirty="0" smtClean="0"/>
              <a:t>Механизм: распределение и адсорбция</a:t>
            </a:r>
            <a:endParaRPr lang="ru-RU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800" dirty="0" smtClean="0"/>
              <a:t>Сорбенты:</a:t>
            </a:r>
          </a:p>
          <a:p>
            <a:pPr marL="1200150" lvl="1" indent="-457200">
              <a:buFont typeface="Wingdings" panose="05000000000000000000" pitchFamily="2" charset="2"/>
              <a:buChar char="§"/>
            </a:pPr>
            <a:r>
              <a:rPr lang="ru-RU" sz="2400" dirty="0" smtClean="0"/>
              <a:t>как для НФ хроматографии</a:t>
            </a:r>
          </a:p>
          <a:p>
            <a:pPr marL="1200150" lvl="1" indent="-457200">
              <a:buFont typeface="Wingdings" panose="05000000000000000000" pitchFamily="2" charset="2"/>
              <a:buChar char="§"/>
            </a:pPr>
            <a:r>
              <a:rPr lang="ru-RU" sz="2400" dirty="0" smtClean="0"/>
              <a:t>силикагель, </a:t>
            </a:r>
            <a:r>
              <a:rPr lang="ru-RU" sz="2400" dirty="0" err="1" smtClean="0"/>
              <a:t>диол</a:t>
            </a:r>
            <a:r>
              <a:rPr lang="ru-RU" sz="2400" dirty="0" smtClean="0"/>
              <a:t>, амин, нитрил</a:t>
            </a:r>
            <a:endParaRPr lang="ru-RU" sz="24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800" dirty="0" smtClean="0"/>
              <a:t>Элюенты – как в ОФ. Смеси воды и </a:t>
            </a:r>
            <a:r>
              <a:rPr lang="en-US" sz="2800" dirty="0" smtClean="0"/>
              <a:t>CH</a:t>
            </a:r>
            <a:r>
              <a:rPr lang="en-US" sz="2800" baseline="-25000" dirty="0"/>
              <a:t>3</a:t>
            </a:r>
            <a:r>
              <a:rPr lang="en-US" sz="2800" dirty="0" smtClean="0"/>
              <a:t>CN, </a:t>
            </a:r>
            <a:r>
              <a:rPr lang="ru-RU" sz="2800" dirty="0" smtClean="0"/>
              <a:t>часто добавляют соли типа </a:t>
            </a:r>
            <a:r>
              <a:rPr lang="en-US" sz="2800" dirty="0" smtClean="0"/>
              <a:t>AcONH</a:t>
            </a:r>
            <a:r>
              <a:rPr lang="en-US" sz="2800" baseline="-25000" dirty="0" smtClean="0"/>
              <a:t>4</a:t>
            </a:r>
            <a:endParaRPr lang="ru-RU" sz="2800" baseline="-250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800" dirty="0" smtClean="0"/>
              <a:t>Порядок выхода </a:t>
            </a:r>
            <a:r>
              <a:rPr lang="ru-RU" sz="2800" dirty="0" err="1" smtClean="0"/>
              <a:t>аналитов</a:t>
            </a:r>
            <a:r>
              <a:rPr lang="ru-RU" sz="2800" dirty="0" smtClean="0"/>
              <a:t> – как в НФ (сначала неполярные)</a:t>
            </a:r>
            <a:endParaRPr lang="ru-RU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800" dirty="0" smtClean="0"/>
              <a:t>Позволяет разделять сильно полярные и заряженные соединения</a:t>
            </a:r>
          </a:p>
          <a:p>
            <a:endParaRPr lang="ru-RU" sz="2800" dirty="0" smtClean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165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 Методы хроматографического анализа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39</a:t>
            </a:fld>
            <a:endParaRPr lang="ru-RU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19" y="773705"/>
            <a:ext cx="8289641" cy="4650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6575336" y="5679250"/>
            <a:ext cx="2137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ОФС.1.2.1.2.0001.15</a:t>
            </a:r>
          </a:p>
        </p:txBody>
      </p:sp>
    </p:spTree>
    <p:extLst>
      <p:ext uri="{BB962C8B-B14F-4D97-AF65-F5344CB8AC3E}">
        <p14:creationId xmlns:p14="http://schemas.microsoft.com/office/powerpoint/2010/main" val="1735674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Хроматография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106615" y="2708275"/>
            <a:ext cx="8459788" cy="6246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altLang="ru-RU" sz="5400" dirty="0" smtClean="0">
              <a:solidFill>
                <a:srgbClr val="0000FF"/>
              </a:solidFill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331913" y="270827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>
              <a:latin typeface="Garamond" pitchFamily="18" charset="0"/>
            </a:endParaRP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1292" y="548680"/>
            <a:ext cx="9142708" cy="2526308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ru-RU" altLang="ru-RU" dirty="0" smtClean="0"/>
              <a:t>физико-химический метод разделения и анализа смесей, основанный на распределении их компонентов между двумя фазами</a:t>
            </a:r>
            <a:r>
              <a:rPr lang="en-US" altLang="ru-RU" dirty="0" smtClean="0"/>
              <a:t>:</a:t>
            </a:r>
            <a:r>
              <a:rPr lang="ru-RU" altLang="ru-RU" dirty="0" smtClean="0"/>
              <a:t> </a:t>
            </a:r>
          </a:p>
          <a:p>
            <a:pPr algn="ctr">
              <a:spcBef>
                <a:spcPts val="0"/>
              </a:spcBef>
            </a:pPr>
            <a:r>
              <a:rPr lang="ru-RU" altLang="ru-RU" dirty="0" smtClean="0"/>
              <a:t>неподвижной - сорбентом и </a:t>
            </a:r>
          </a:p>
          <a:p>
            <a:pPr algn="ctr">
              <a:spcBef>
                <a:spcPts val="0"/>
              </a:spcBef>
            </a:pPr>
            <a:r>
              <a:rPr lang="ru-RU" altLang="ru-RU" dirty="0" smtClean="0"/>
              <a:t>подвижной </a:t>
            </a:r>
            <a:r>
              <a:rPr lang="en-US" altLang="ru-RU" dirty="0" smtClean="0"/>
              <a:t>- </a:t>
            </a:r>
            <a:r>
              <a:rPr lang="ru-RU" altLang="ru-RU" dirty="0" smtClean="0"/>
              <a:t>элюентом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2501770" y="3224020"/>
            <a:ext cx="5675004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ru-RU" altLang="ru-RU" sz="2800" u="sng" dirty="0"/>
              <a:t>Виды взаимодействия</a:t>
            </a:r>
            <a:r>
              <a:rPr lang="ru-RU" altLang="ru-RU" sz="2800" dirty="0"/>
              <a:t>: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/>
            </a:pPr>
            <a:r>
              <a:rPr lang="ru-RU" altLang="ru-RU" sz="2800" dirty="0"/>
              <a:t>межмолекулярные</a:t>
            </a:r>
            <a:r>
              <a:rPr lang="en-US" altLang="ru-RU" sz="2800" dirty="0"/>
              <a:t> 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/>
            </a:pPr>
            <a:r>
              <a:rPr lang="ru-RU" altLang="ru-RU" sz="2800" dirty="0"/>
              <a:t>водородная связь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/>
            </a:pPr>
            <a:r>
              <a:rPr lang="ru-RU" altLang="ru-RU" sz="2800" dirty="0"/>
              <a:t>донорно-акцепторные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/>
            </a:pPr>
            <a:r>
              <a:rPr lang="ru-RU" altLang="ru-RU" sz="2800" dirty="0"/>
              <a:t>ионный обмен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/>
            </a:pPr>
            <a:r>
              <a:rPr lang="ru-RU" altLang="ru-RU" sz="2800" dirty="0" err="1"/>
              <a:t>лигандный</a:t>
            </a:r>
            <a:r>
              <a:rPr lang="ru-RU" altLang="ru-RU" sz="2800" dirty="0"/>
              <a:t> обмен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/>
            </a:pPr>
            <a:r>
              <a:rPr lang="ru-RU" altLang="ru-RU" sz="2800" dirty="0"/>
              <a:t>слабое </a:t>
            </a:r>
            <a:r>
              <a:rPr lang="ru-RU" altLang="ru-RU" sz="2800" dirty="0" err="1"/>
              <a:t>комплексообразование</a:t>
            </a:r>
            <a:endParaRPr lang="ru-RU" altLang="ru-RU" sz="2800" dirty="0"/>
          </a:p>
          <a:p>
            <a:pPr algn="l">
              <a:defRPr/>
            </a:pPr>
            <a:r>
              <a:rPr lang="ru-RU" altLang="ru-RU" dirty="0"/>
              <a:t>Все взаимодействия должны быть обратимыми (хемосорбция не применяется).</a:t>
            </a:r>
          </a:p>
        </p:txBody>
      </p:sp>
    </p:spTree>
    <p:extLst>
      <p:ext uri="{BB962C8B-B14F-4D97-AF65-F5344CB8AC3E}">
        <p14:creationId xmlns:p14="http://schemas.microsoft.com/office/powerpoint/2010/main" val="7901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Форма пика в хроматографии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40</a:t>
            </a:fld>
            <a:endParaRPr lang="ru-RU"/>
          </a:p>
        </p:txBody>
      </p:sp>
      <p:pic>
        <p:nvPicPr>
          <p:cNvPr id="6" name="Picture 4" descr="image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7" b="11006"/>
          <a:stretch>
            <a:fillRect/>
          </a:stretch>
        </p:blipFill>
        <p:spPr bwMode="auto">
          <a:xfrm>
            <a:off x="279400" y="2646557"/>
            <a:ext cx="8569325" cy="388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5"/>
          <p:cNvSpPr txBox="1">
            <a:spLocks noChangeArrowheads="1"/>
          </p:cNvSpPr>
          <p:nvPr/>
        </p:nvSpPr>
        <p:spPr>
          <a:xfrm>
            <a:off x="368247" y="723695"/>
            <a:ext cx="8391525" cy="17904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ru-RU" dirty="0" smtClean="0"/>
              <a:t>Движение молекул в </a:t>
            </a:r>
            <a:r>
              <a:rPr lang="ru-RU" altLang="ru-RU" dirty="0" err="1" smtClean="0"/>
              <a:t>хроматографическом</a:t>
            </a:r>
            <a:r>
              <a:rPr lang="ru-RU" altLang="ru-RU" dirty="0" smtClean="0"/>
              <a:t> процессе случайно поэтому</a:t>
            </a:r>
            <a:r>
              <a:rPr lang="en-US" altLang="ru-RU" dirty="0" smtClean="0"/>
              <a:t> </a:t>
            </a:r>
            <a:r>
              <a:rPr lang="ru-RU" altLang="ru-RU" dirty="0" smtClean="0"/>
              <a:t>форма </a:t>
            </a:r>
            <a:br>
              <a:rPr lang="ru-RU" altLang="ru-RU" dirty="0" smtClean="0"/>
            </a:br>
            <a:r>
              <a:rPr lang="ru-RU" altLang="ru-RU" dirty="0" smtClean="0"/>
              <a:t>идеального пика – ГАУССИАНА</a:t>
            </a:r>
          </a:p>
        </p:txBody>
      </p:sp>
    </p:spTree>
    <p:extLst>
      <p:ext uri="{BB962C8B-B14F-4D97-AF65-F5344CB8AC3E}">
        <p14:creationId xmlns:p14="http://schemas.microsoft.com/office/powerpoint/2010/main" val="187283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Хроматограмма и параметры пиков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41</a:t>
            </a:fld>
            <a:endParaRPr lang="ru-RU"/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10" y="391106"/>
            <a:ext cx="8820980" cy="6368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830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Хроматограмма и параметры пиков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42</a:t>
            </a:fld>
            <a:endParaRPr lang="ru-RU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56" y="548680"/>
            <a:ext cx="8174074" cy="4484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51520" y="5139190"/>
            <a:ext cx="859595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Вспомогательными  параметрами,  используемыми  при  количественной </a:t>
            </a:r>
          </a:p>
          <a:p>
            <a:r>
              <a:rPr lang="ru-RU" sz="2000" dirty="0"/>
              <a:t>обработке  </a:t>
            </a:r>
            <a:r>
              <a:rPr lang="ru-RU" sz="2000" dirty="0" err="1"/>
              <a:t>хроматограмм</a:t>
            </a:r>
            <a:r>
              <a:rPr lang="ru-RU" sz="2000" dirty="0"/>
              <a:t>,  являются  ширина  пика  на  половине  высоты </a:t>
            </a:r>
          </a:p>
          <a:p>
            <a:r>
              <a:rPr lang="ru-RU" sz="2000" dirty="0"/>
              <a:t>(полуширина  пика)  ω 0.5   или  ширина  пика  в  любой  другой  точке  высоты, </a:t>
            </a:r>
            <a:r>
              <a:rPr lang="ru-RU" sz="2000" dirty="0" smtClean="0"/>
              <a:t>например</a:t>
            </a:r>
            <a:r>
              <a:rPr lang="ru-RU" sz="2000" dirty="0"/>
              <a:t>, ширина в точке перегиба -2σ </a:t>
            </a:r>
          </a:p>
        </p:txBody>
      </p:sp>
    </p:spTree>
    <p:extLst>
      <p:ext uri="{BB962C8B-B14F-4D97-AF65-F5344CB8AC3E}">
        <p14:creationId xmlns:p14="http://schemas.microsoft.com/office/powerpoint/2010/main" val="341102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Хроматограмма и параметры пиков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43</a:t>
            </a:fld>
            <a:endParaRPr lang="ru-RU"/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" y="461938"/>
            <a:ext cx="8893175" cy="4767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970" y="5184195"/>
            <a:ext cx="4676775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611560" y="5559041"/>
            <a:ext cx="79208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/>
              <a:t>Базовая  </a:t>
            </a:r>
            <a:r>
              <a:rPr lang="ru-RU" sz="2400" dirty="0"/>
              <a:t>линия  соответствует  тому  промежутку  времени,  в </a:t>
            </a:r>
            <a:r>
              <a:rPr lang="ru-RU" sz="2400" dirty="0" smtClean="0"/>
              <a:t>течение </a:t>
            </a:r>
            <a:r>
              <a:rPr lang="ru-RU" sz="2400" dirty="0"/>
              <a:t>которого детектор регистрирует сигнал только от подвижной фазы</a:t>
            </a:r>
          </a:p>
        </p:txBody>
      </p:sp>
    </p:spTree>
    <p:extLst>
      <p:ext uri="{BB962C8B-B14F-4D97-AF65-F5344CB8AC3E}">
        <p14:creationId xmlns:p14="http://schemas.microsoft.com/office/powerpoint/2010/main" val="119402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Хроматограмма и параметры пиков</a:t>
            </a:r>
            <a:endParaRPr lang="ru-RU" dirty="0"/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FF0000"/>
                </a:solidFill>
              </a:rPr>
              <a:t>Использовать время удерживания, как характеристику вещества (например в статье или МВИ) в случае </a:t>
            </a:r>
            <a:r>
              <a:rPr lang="ru-RU" b="1" dirty="0" err="1" smtClean="0">
                <a:solidFill>
                  <a:srgbClr val="FF0000"/>
                </a:solidFill>
              </a:rPr>
              <a:t>изократической</a:t>
            </a:r>
            <a:r>
              <a:rPr lang="ru-RU" b="1" dirty="0" smtClean="0">
                <a:solidFill>
                  <a:srgbClr val="FF0000"/>
                </a:solidFill>
              </a:rPr>
              <a:t> хроматографии</a:t>
            </a:r>
            <a:r>
              <a:rPr lang="ru-RU" dirty="0" smtClean="0">
                <a:solidFill>
                  <a:srgbClr val="FF0000"/>
                </a:solidFill>
              </a:rPr>
              <a:t> методически неправильно из-за зависимости этого параметра от скорости элюента и размеров колонки!</a:t>
            </a:r>
          </a:p>
          <a:p>
            <a:r>
              <a:rPr lang="ru-RU" dirty="0" smtClean="0">
                <a:solidFill>
                  <a:srgbClr val="00B050"/>
                </a:solidFill>
              </a:rPr>
              <a:t>Необходимо использовать коэффициент </a:t>
            </a:r>
            <a:r>
              <a:rPr lang="ru-RU" dirty="0" err="1" smtClean="0">
                <a:solidFill>
                  <a:srgbClr val="00B050"/>
                </a:solidFill>
              </a:rPr>
              <a:t>емкости</a:t>
            </a:r>
            <a:r>
              <a:rPr lang="ru-RU" dirty="0" smtClean="0">
                <a:solidFill>
                  <a:srgbClr val="00B050"/>
                </a:solidFill>
              </a:rPr>
              <a:t> (фактор удерживания) для расчёта которого необходимо знать нулевое время (или нулевой объем) колонки.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1116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Мёртвое время </a:t>
            </a:r>
            <a:r>
              <a:rPr lang="ru-RU" dirty="0" smtClean="0"/>
              <a:t>колонки – из </a:t>
            </a:r>
            <a:r>
              <a:rPr lang="ru-RU" dirty="0" err="1" smtClean="0"/>
              <a:t>хроматограммы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45</a:t>
            </a:fld>
            <a:endParaRPr lang="ru-RU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61" b="13510"/>
          <a:stretch/>
        </p:blipFill>
        <p:spPr bwMode="auto">
          <a:xfrm>
            <a:off x="161510" y="728700"/>
            <a:ext cx="8800829" cy="2770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4"/>
          <p:cNvSpPr txBox="1">
            <a:spLocks noChangeArrowheads="1"/>
          </p:cNvSpPr>
          <p:nvPr/>
        </p:nvSpPr>
        <p:spPr>
          <a:xfrm>
            <a:off x="431540" y="5499230"/>
            <a:ext cx="7900194" cy="117012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ru-RU" sz="2800" dirty="0" smtClean="0"/>
          </a:p>
          <a:p>
            <a:endParaRPr lang="en-US" altLang="ru-RU" sz="2000" dirty="0" smtClean="0"/>
          </a:p>
          <a:p>
            <a:endParaRPr lang="ru-RU" altLang="ru-RU" sz="20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51520" y="3609020"/>
            <a:ext cx="4130117" cy="258532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err="1" smtClean="0"/>
              <a:t>Артефактный</a:t>
            </a:r>
            <a:r>
              <a:rPr lang="ru-RU" dirty="0" smtClean="0"/>
              <a:t> пик в начале хромато-граммы, соответствующий выходу растворителя пробы. </a:t>
            </a:r>
          </a:p>
          <a:p>
            <a:r>
              <a:rPr lang="ru-RU" dirty="0" smtClean="0"/>
              <a:t>Особенно характерен для </a:t>
            </a:r>
            <a:r>
              <a:rPr lang="en-US" dirty="0" smtClean="0"/>
              <a:t>UV </a:t>
            </a:r>
            <a:r>
              <a:rPr lang="ru-RU" dirty="0" err="1" smtClean="0"/>
              <a:t>детекто</a:t>
            </a:r>
            <a:r>
              <a:rPr lang="ru-RU" dirty="0" smtClean="0"/>
              <a:t>-ров (из-за особенностей аппаратуры детектор может отследить изменение коэффициента преломления). </a:t>
            </a:r>
          </a:p>
          <a:p>
            <a:r>
              <a:rPr lang="ru-RU" dirty="0" smtClean="0"/>
              <a:t>Часто выглядит как первая производная </a:t>
            </a:r>
            <a:r>
              <a:rPr lang="ru-RU" dirty="0" err="1" smtClean="0"/>
              <a:t>гаусовой</a:t>
            </a:r>
            <a:r>
              <a:rPr lang="ru-RU" dirty="0" smtClean="0"/>
              <a:t> кривой.</a:t>
            </a:r>
            <a:endParaRPr lang="ru-RU" dirty="0"/>
          </a:p>
        </p:txBody>
      </p:sp>
      <p:cxnSp>
        <p:nvCxnSpPr>
          <p:cNvPr id="9" name="Прямая со стрелкой 8"/>
          <p:cNvCxnSpPr/>
          <p:nvPr/>
        </p:nvCxnSpPr>
        <p:spPr>
          <a:xfrm flipV="1">
            <a:off x="1061610" y="3023955"/>
            <a:ext cx="0" cy="56877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832222" y="3592727"/>
            <a:ext cx="4130117" cy="258532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В случае наличия в пробе </a:t>
            </a:r>
            <a:r>
              <a:rPr lang="ru-RU" dirty="0" err="1" smtClean="0"/>
              <a:t>неудерживающихся</a:t>
            </a:r>
            <a:r>
              <a:rPr lang="ru-RU" dirty="0" smtClean="0"/>
              <a:t> соединений – </a:t>
            </a:r>
            <a:r>
              <a:rPr lang="ru-RU" dirty="0" err="1" smtClean="0"/>
              <a:t>мертвое</a:t>
            </a:r>
            <a:r>
              <a:rPr lang="ru-RU" dirty="0" smtClean="0"/>
              <a:t> время можно определять как время удерживания такого соединения (или начало большого пика).</a:t>
            </a:r>
          </a:p>
          <a:p>
            <a:r>
              <a:rPr lang="ru-RU" dirty="0" smtClean="0"/>
              <a:t>Точность определения зависит от того, насколько не удерживается данный </a:t>
            </a:r>
            <a:r>
              <a:rPr lang="ru-RU" dirty="0" err="1" smtClean="0"/>
              <a:t>аналит</a:t>
            </a:r>
            <a:r>
              <a:rPr lang="ru-RU" dirty="0" smtClean="0"/>
              <a:t>.</a:t>
            </a:r>
          </a:p>
          <a:p>
            <a:endParaRPr lang="ru-RU" dirty="0"/>
          </a:p>
        </p:txBody>
      </p:sp>
      <p:cxnSp>
        <p:nvCxnSpPr>
          <p:cNvPr id="11" name="Прямая со стрелкой 10"/>
          <p:cNvCxnSpPr/>
          <p:nvPr/>
        </p:nvCxnSpPr>
        <p:spPr>
          <a:xfrm flipV="1">
            <a:off x="5670408" y="3023955"/>
            <a:ext cx="0" cy="56877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5774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Мёртвое время </a:t>
            </a:r>
            <a:r>
              <a:rPr lang="ru-RU" dirty="0" smtClean="0"/>
              <a:t>колонки – тестовым заколом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46</a:t>
            </a:fld>
            <a:endParaRPr lang="ru-RU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130" y="503675"/>
            <a:ext cx="3151045" cy="1789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4"/>
          <p:cNvSpPr txBox="1">
            <a:spLocks noChangeArrowheads="1"/>
          </p:cNvSpPr>
          <p:nvPr/>
        </p:nvSpPr>
        <p:spPr>
          <a:xfrm>
            <a:off x="431540" y="5499230"/>
            <a:ext cx="7900194" cy="117012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ru-RU" sz="2800" dirty="0" smtClean="0"/>
          </a:p>
          <a:p>
            <a:endParaRPr lang="en-US" altLang="ru-RU" sz="2000" dirty="0" smtClean="0"/>
          </a:p>
          <a:p>
            <a:endParaRPr lang="ru-RU" altLang="ru-RU" sz="2000" dirty="0" smtClean="0"/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>
          <a:xfrm>
            <a:off x="251520" y="2393885"/>
            <a:ext cx="8640960" cy="40054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ru-RU" sz="2400" dirty="0" smtClean="0"/>
              <a:t>Экспериментальное определение мёртвого (нулевого) времени колонки достаточно сложно. Необходимо вводить совершенно не связывающееся с сорбентом вещество, которое можно увидеть на используемом детекторе. </a:t>
            </a:r>
          </a:p>
          <a:p>
            <a:endParaRPr lang="ru-RU" altLang="ru-RU" sz="2400" dirty="0" smtClean="0"/>
          </a:p>
          <a:p>
            <a:r>
              <a:rPr lang="ru-RU" altLang="ru-RU" sz="2400" dirty="0" smtClean="0"/>
              <a:t>Если детектор </a:t>
            </a:r>
            <a:r>
              <a:rPr lang="en-US" altLang="ru-RU" sz="2400" dirty="0" smtClean="0"/>
              <a:t>UV</a:t>
            </a:r>
            <a:r>
              <a:rPr lang="ru-RU" altLang="ru-RU" sz="2400" dirty="0" smtClean="0"/>
              <a:t>, то для ОФ можно использовать </a:t>
            </a:r>
            <a:r>
              <a:rPr lang="ru-RU" altLang="ru-RU" sz="2400" dirty="0" err="1" smtClean="0"/>
              <a:t>урацил</a:t>
            </a:r>
            <a:r>
              <a:rPr lang="ru-RU" altLang="ru-RU" sz="2400" dirty="0" smtClean="0"/>
              <a:t> или нитрат. Для НФ иногда пригоден бензол. </a:t>
            </a:r>
          </a:p>
          <a:p>
            <a:endParaRPr lang="ru-RU" altLang="ru-RU" sz="2400" dirty="0" smtClean="0"/>
          </a:p>
          <a:p>
            <a:r>
              <a:rPr lang="ru-RU" altLang="ru-RU" sz="2400" dirty="0" smtClean="0"/>
              <a:t>При рефрактометрии ОФ можно использовать </a:t>
            </a:r>
            <a:r>
              <a:rPr lang="en-US" altLang="ru-RU" sz="2400" dirty="0" smtClean="0"/>
              <a:t>D</a:t>
            </a:r>
            <a:r>
              <a:rPr lang="en-US" altLang="ru-RU" sz="2400" baseline="-25000" dirty="0" smtClean="0"/>
              <a:t>2</a:t>
            </a:r>
            <a:r>
              <a:rPr lang="en-US" altLang="ru-RU" sz="2400" dirty="0" smtClean="0"/>
              <a:t>O</a:t>
            </a:r>
            <a:r>
              <a:rPr lang="ru-RU" altLang="ru-RU" sz="2400" dirty="0" smtClean="0"/>
              <a:t>, а для НФ </a:t>
            </a:r>
            <a:r>
              <a:rPr lang="ru-RU" altLang="ru-RU" sz="2400" dirty="0" err="1" smtClean="0"/>
              <a:t>алканы</a:t>
            </a:r>
            <a:r>
              <a:rPr lang="ru-RU" altLang="ru-RU" sz="2400" dirty="0" smtClean="0"/>
              <a:t> с более длинными цепочками, чем в элюенте.</a:t>
            </a:r>
          </a:p>
          <a:p>
            <a:endParaRPr lang="en-US" altLang="ru-RU" sz="2400" dirty="0" smtClean="0"/>
          </a:p>
          <a:p>
            <a:endParaRPr lang="en-US" altLang="ru-RU" sz="2400" dirty="0" smtClean="0"/>
          </a:p>
          <a:p>
            <a:endParaRPr lang="ru-RU" alt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40951546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Мёртвое время колонки – мёртвый объем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47</a:t>
            </a:fld>
            <a:endParaRPr lang="ru-RU"/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>
          <a:xfrm>
            <a:off x="677251" y="998731"/>
            <a:ext cx="7900194" cy="32403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ru-RU" sz="2800" dirty="0" smtClean="0"/>
              <a:t>Для колонки </a:t>
            </a:r>
            <a:r>
              <a:rPr lang="en-US" altLang="ru-RU" sz="2800" dirty="0" smtClean="0"/>
              <a:t>ID 4.6 </a:t>
            </a:r>
            <a:r>
              <a:rPr lang="ru-RU" altLang="ru-RU" sz="2800" dirty="0" smtClean="0"/>
              <a:t>мм – </a:t>
            </a:r>
            <a:r>
              <a:rPr lang="en-US" altLang="ru-RU" sz="2800" dirty="0" smtClean="0"/>
              <a:t>V</a:t>
            </a:r>
            <a:r>
              <a:rPr lang="ru-RU" altLang="ru-RU" sz="2800" baseline="-25000" dirty="0" smtClean="0"/>
              <a:t>0</a:t>
            </a:r>
            <a:r>
              <a:rPr lang="ru-RU" altLang="ru-RU" sz="2800" dirty="0" smtClean="0"/>
              <a:t> </a:t>
            </a:r>
            <a:r>
              <a:rPr lang="en-US" altLang="ru-RU" dirty="0" smtClean="0">
                <a:sym typeface="Mathematica1" pitchFamily="2" charset="2"/>
              </a:rPr>
              <a:t>= </a:t>
            </a:r>
            <a:r>
              <a:rPr lang="en-US" altLang="ru-RU" sz="2800" dirty="0" smtClean="0"/>
              <a:t>0.01*</a:t>
            </a:r>
            <a:r>
              <a:rPr lang="ru-RU" altLang="ru-RU" sz="2800" dirty="0" smtClean="0"/>
              <a:t> </a:t>
            </a:r>
            <a:r>
              <a:rPr lang="en-US" altLang="ru-RU" sz="2800" dirty="0" smtClean="0"/>
              <a:t>L(</a:t>
            </a:r>
            <a:r>
              <a:rPr lang="ru-RU" altLang="ru-RU" sz="2800" dirty="0" smtClean="0"/>
              <a:t>мм</a:t>
            </a:r>
            <a:r>
              <a:rPr lang="en-US" altLang="ru-RU" sz="2800" dirty="0" smtClean="0"/>
              <a:t>) ± 10%</a:t>
            </a:r>
            <a:r>
              <a:rPr lang="en-US" altLang="ru-RU" sz="2000" dirty="0" smtClean="0"/>
              <a:t> </a:t>
            </a:r>
            <a:r>
              <a:rPr lang="ru-RU" altLang="ru-RU" sz="2800" dirty="0" smtClean="0"/>
              <a:t>мл</a:t>
            </a:r>
          </a:p>
          <a:p>
            <a:endParaRPr lang="ru-RU" altLang="ru-RU" sz="2800" dirty="0" smtClean="0"/>
          </a:p>
          <a:p>
            <a:r>
              <a:rPr lang="ru-RU" altLang="ru-RU" sz="2800" dirty="0" err="1" smtClean="0"/>
              <a:t>Обобщенная</a:t>
            </a:r>
            <a:r>
              <a:rPr lang="ru-RU" altLang="ru-RU" sz="2800" dirty="0" smtClean="0"/>
              <a:t> формула также имеет ошибку 10%</a:t>
            </a:r>
          </a:p>
          <a:p>
            <a:endParaRPr lang="ru-RU" altLang="ru-RU" sz="2800" dirty="0" smtClean="0"/>
          </a:p>
          <a:p>
            <a:endParaRPr lang="ru-RU" altLang="ru-RU" sz="2800" dirty="0" smtClean="0"/>
          </a:p>
          <a:p>
            <a:r>
              <a:rPr lang="ru-RU" altLang="ru-RU" sz="2800" dirty="0" smtClean="0"/>
              <a:t>Колонка 250*4.6 мм -</a:t>
            </a:r>
            <a:r>
              <a:rPr lang="en-US" altLang="ru-RU" sz="2800" dirty="0" smtClean="0"/>
              <a:t>&gt; V</a:t>
            </a:r>
            <a:r>
              <a:rPr lang="ru-RU" altLang="ru-RU" sz="2800" baseline="-25000" dirty="0" smtClean="0"/>
              <a:t>0</a:t>
            </a:r>
            <a:r>
              <a:rPr lang="ru-RU" altLang="ru-RU" sz="2800" dirty="0" smtClean="0"/>
              <a:t> </a:t>
            </a:r>
            <a:r>
              <a:rPr lang="en-US" altLang="ru-RU" sz="2800" dirty="0" smtClean="0">
                <a:sym typeface="Mathematica1" pitchFamily="2" charset="2"/>
              </a:rPr>
              <a:t>≈ </a:t>
            </a:r>
            <a:r>
              <a:rPr lang="en-US" altLang="ru-RU" sz="2800" dirty="0" smtClean="0"/>
              <a:t> </a:t>
            </a:r>
            <a:r>
              <a:rPr lang="ru-RU" altLang="ru-RU" sz="2800" dirty="0" smtClean="0"/>
              <a:t>2.5 мл</a:t>
            </a:r>
          </a:p>
          <a:p>
            <a:endParaRPr lang="en-US" altLang="ru-RU" sz="2800" dirty="0" smtClean="0"/>
          </a:p>
          <a:p>
            <a:endParaRPr lang="en-US" altLang="ru-RU" sz="2000" dirty="0" smtClean="0"/>
          </a:p>
          <a:p>
            <a:endParaRPr lang="ru-RU" altLang="ru-RU" sz="2000" dirty="0" smtClean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6" t="68050"/>
          <a:stretch>
            <a:fillRect/>
          </a:stretch>
        </p:blipFill>
        <p:spPr bwMode="auto">
          <a:xfrm>
            <a:off x="1206295" y="2745555"/>
            <a:ext cx="6696075" cy="677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30591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Фактор удерживания </a:t>
            </a:r>
            <a:r>
              <a:rPr lang="ru-RU" dirty="0" smtClean="0"/>
              <a:t>К (коэффициент </a:t>
            </a:r>
            <a:r>
              <a:rPr lang="ru-RU" dirty="0" smtClean="0"/>
              <a:t>ёмкости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48</a:t>
            </a:fld>
            <a:endParaRPr lang="ru-RU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864167"/>
            <a:ext cx="9144000" cy="170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ru-RU" altLang="ru-RU" sz="3600" dirty="0">
                <a:sym typeface="Symbol" pitchFamily="18" charset="2"/>
              </a:rPr>
              <a:t>К</a:t>
            </a:r>
            <a:r>
              <a:rPr lang="ru-RU" altLang="ru-RU" sz="3600" dirty="0">
                <a:latin typeface="Tahoma" pitchFamily="34" charset="0"/>
                <a:sym typeface="Symbol" pitchFamily="18" charset="2"/>
              </a:rPr>
              <a:t> </a:t>
            </a:r>
            <a:r>
              <a:rPr lang="en-US" altLang="ru-RU" sz="3600" dirty="0">
                <a:latin typeface="Tahoma" pitchFamily="34" charset="0"/>
                <a:sym typeface="Symbol" pitchFamily="18" charset="2"/>
              </a:rPr>
              <a:t>= </a:t>
            </a:r>
            <a:r>
              <a:rPr lang="ru-RU" altLang="ru-RU" sz="3600" dirty="0">
                <a:latin typeface="Tahoma" pitchFamily="34" charset="0"/>
                <a:sym typeface="Symbol" pitchFamily="18" charset="2"/>
              </a:rPr>
              <a:t>(</a:t>
            </a:r>
            <a:r>
              <a:rPr lang="en-US" altLang="ru-RU" sz="3600" dirty="0">
                <a:latin typeface="Tahoma" pitchFamily="34" charset="0"/>
                <a:sym typeface="Symbol" pitchFamily="18" charset="2"/>
              </a:rPr>
              <a:t>t</a:t>
            </a:r>
            <a:r>
              <a:rPr lang="en-US" altLang="ru-RU" sz="3600" baseline="-25000" dirty="0">
                <a:latin typeface="Tahoma" pitchFamily="34" charset="0"/>
                <a:sym typeface="Symbol" pitchFamily="18" charset="2"/>
              </a:rPr>
              <a:t>x</a:t>
            </a:r>
            <a:r>
              <a:rPr lang="en-US" altLang="ru-RU" sz="3600" dirty="0">
                <a:latin typeface="Tahoma" pitchFamily="34" charset="0"/>
                <a:sym typeface="Symbol" pitchFamily="18" charset="2"/>
              </a:rPr>
              <a:t>-t</a:t>
            </a:r>
            <a:r>
              <a:rPr lang="en-US" altLang="ru-RU" sz="3600" baseline="-25000" dirty="0">
                <a:latin typeface="Tahoma" pitchFamily="34" charset="0"/>
                <a:sym typeface="Symbol" pitchFamily="18" charset="2"/>
              </a:rPr>
              <a:t>0</a:t>
            </a:r>
            <a:r>
              <a:rPr lang="en-US" altLang="ru-RU" sz="3600" dirty="0">
                <a:latin typeface="Tahoma" pitchFamily="34" charset="0"/>
                <a:sym typeface="Symbol" pitchFamily="18" charset="2"/>
              </a:rPr>
              <a:t>)</a:t>
            </a:r>
            <a:r>
              <a:rPr lang="ru-RU" altLang="ru-RU" sz="3600" dirty="0">
                <a:latin typeface="Garamond" pitchFamily="18" charset="0"/>
              </a:rPr>
              <a:t> </a:t>
            </a:r>
            <a:r>
              <a:rPr lang="en-US" altLang="ru-RU" sz="3600" dirty="0">
                <a:latin typeface="Garamond" pitchFamily="18" charset="0"/>
              </a:rPr>
              <a:t>/ </a:t>
            </a:r>
            <a:r>
              <a:rPr lang="en-US" altLang="ru-RU" sz="3600" dirty="0">
                <a:latin typeface="Tahoma" pitchFamily="34" charset="0"/>
              </a:rPr>
              <a:t>t</a:t>
            </a:r>
            <a:r>
              <a:rPr lang="en-US" altLang="ru-RU" sz="3600" baseline="-25000" dirty="0">
                <a:latin typeface="Tahoma" pitchFamily="34" charset="0"/>
              </a:rPr>
              <a:t>0</a:t>
            </a:r>
            <a:r>
              <a:rPr lang="ru-RU" altLang="ru-RU" sz="2800" baseline="-25000" dirty="0">
                <a:latin typeface="Tahoma" pitchFamily="34" charset="0"/>
              </a:rPr>
              <a:t> </a:t>
            </a:r>
            <a:r>
              <a:rPr lang="ru-RU" altLang="ru-RU" sz="2800" dirty="0">
                <a:latin typeface="Tahoma" pitchFamily="34" charset="0"/>
              </a:rPr>
              <a:t> </a:t>
            </a:r>
          </a:p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 typeface="Symbol" pitchFamily="18" charset="2"/>
              <a:buNone/>
            </a:pPr>
            <a:r>
              <a:rPr lang="ru-RU" altLang="ru-RU" sz="2800" dirty="0">
                <a:latin typeface="Tahoma" pitchFamily="34" charset="0"/>
              </a:rPr>
              <a:t>отношение исправленного времени </a:t>
            </a:r>
            <a:br>
              <a:rPr lang="ru-RU" altLang="ru-RU" sz="2800" dirty="0">
                <a:latin typeface="Tahoma" pitchFamily="34" charset="0"/>
              </a:rPr>
            </a:br>
            <a:r>
              <a:rPr lang="ru-RU" altLang="ru-RU" sz="2800" dirty="0">
                <a:latin typeface="Tahoma" pitchFamily="34" charset="0"/>
              </a:rPr>
              <a:t>удерживания к </a:t>
            </a:r>
            <a:r>
              <a:rPr lang="ru-RU" altLang="ru-RU" sz="2800" dirty="0" smtClean="0">
                <a:latin typeface="Tahoma" pitchFamily="34" charset="0"/>
              </a:rPr>
              <a:t>мёртвому </a:t>
            </a:r>
            <a:r>
              <a:rPr lang="ru-RU" altLang="ru-RU" sz="2800" dirty="0">
                <a:latin typeface="Tahoma" pitchFamily="34" charset="0"/>
              </a:rPr>
              <a:t>времени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016605" y="2933945"/>
            <a:ext cx="7110791" cy="3939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800100" indent="-34290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257300" indent="-3429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714500" indent="-3429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171700" indent="-3429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6289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30861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5433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40005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50000"/>
              </a:spcBef>
              <a:buClr>
                <a:srgbClr val="008000"/>
              </a:buClr>
              <a:buFont typeface="Wingdings" pitchFamily="2" charset="2"/>
              <a:buChar char="Ш"/>
            </a:pPr>
            <a:r>
              <a:rPr lang="ru-RU" altLang="ru-RU" sz="2400" dirty="0"/>
              <a:t>Зависит от</a:t>
            </a:r>
          </a:p>
          <a:p>
            <a:pPr lvl="1" algn="just"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lang="ru-RU" altLang="ru-RU" sz="2200" dirty="0"/>
              <a:t>сорбента, элюента, </a:t>
            </a:r>
            <a:r>
              <a:rPr lang="ru-RU" altLang="ru-RU" sz="2200" dirty="0" err="1"/>
              <a:t>аналита</a:t>
            </a:r>
            <a:endParaRPr lang="ru-RU" altLang="ru-RU" sz="2200" dirty="0"/>
          </a:p>
          <a:p>
            <a:pPr lvl="1" algn="just"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lang="ru-RU" altLang="ru-RU" sz="2200" dirty="0" smtClean="0"/>
              <a:t>температуры (если есть физико-химические взаимодействия. В эксклюзионной – НЕТ)</a:t>
            </a:r>
            <a:endParaRPr lang="ru-RU" altLang="ru-RU" sz="2200" dirty="0"/>
          </a:p>
          <a:p>
            <a:pPr algn="just" eaLnBrk="1" hangingPunct="1">
              <a:lnSpc>
                <a:spcPct val="100000"/>
              </a:lnSpc>
              <a:spcBef>
                <a:spcPct val="50000"/>
              </a:spcBef>
              <a:buClr>
                <a:srgbClr val="FF0000"/>
              </a:buClr>
              <a:buFont typeface="Wingdings" pitchFamily="2" charset="2"/>
              <a:buChar char="Ш"/>
            </a:pPr>
            <a:r>
              <a:rPr lang="ru-RU" altLang="ru-RU" sz="2200" dirty="0"/>
              <a:t>Не зависит от</a:t>
            </a:r>
          </a:p>
          <a:p>
            <a:pPr lvl="1" algn="just"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lang="ru-RU" altLang="ru-RU" sz="2200" dirty="0"/>
              <a:t>размеров колонки</a:t>
            </a:r>
          </a:p>
          <a:p>
            <a:pPr lvl="1" algn="just"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lang="ru-RU" altLang="ru-RU" sz="2200" dirty="0"/>
              <a:t>скорости подачи </a:t>
            </a:r>
            <a:r>
              <a:rPr lang="ru-RU" altLang="ru-RU" sz="2200" dirty="0" smtClean="0"/>
              <a:t>элюента</a:t>
            </a:r>
          </a:p>
          <a:p>
            <a:pPr algn="just" eaLnBrk="1" hangingPunct="1">
              <a:spcBef>
                <a:spcPct val="50000"/>
              </a:spcBef>
            </a:pPr>
            <a:r>
              <a:rPr lang="ru-RU" altLang="ru-RU" sz="2600" dirty="0" smtClean="0">
                <a:solidFill>
                  <a:srgbClr val="C00000"/>
                </a:solidFill>
              </a:rPr>
              <a:t>Имеет смысл только для </a:t>
            </a:r>
            <a:r>
              <a:rPr lang="ru-RU" altLang="ru-RU" sz="2600" dirty="0" err="1" smtClean="0">
                <a:solidFill>
                  <a:srgbClr val="C00000"/>
                </a:solidFill>
              </a:rPr>
              <a:t>изократики</a:t>
            </a:r>
            <a:r>
              <a:rPr lang="ru-RU" altLang="ru-RU" sz="2600" dirty="0" smtClean="0">
                <a:solidFill>
                  <a:srgbClr val="C00000"/>
                </a:solidFill>
              </a:rPr>
              <a:t>!</a:t>
            </a:r>
            <a:endParaRPr lang="ru-RU" altLang="ru-RU" sz="2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8122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Фактор удерживания </a:t>
            </a:r>
            <a:r>
              <a:rPr lang="ru-RU" dirty="0" smtClean="0"/>
              <a:t>К (коэффициент ёмкости)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49</a:t>
            </a:fld>
            <a:endParaRPr lang="ru-RU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2"/>
          <a:stretch>
            <a:fillRect/>
          </a:stretch>
        </p:blipFill>
        <p:spPr bwMode="auto">
          <a:xfrm>
            <a:off x="601663" y="818710"/>
            <a:ext cx="7921625" cy="5691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2597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Хроматография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331913" y="270827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>
              <a:latin typeface="Garamond" pitchFamily="18" charset="0"/>
            </a:endParaRP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910536" y="548680"/>
            <a:ext cx="7316013" cy="2025226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altLang="ru-RU" sz="2400" dirty="0"/>
              <a:t>Хроматографией  называется  метод  разделения  смесей  веществ, </a:t>
            </a:r>
            <a:r>
              <a:rPr lang="ru-RU" altLang="ru-RU" sz="2400" dirty="0" smtClean="0"/>
              <a:t>основанный  </a:t>
            </a:r>
            <a:r>
              <a:rPr lang="ru-RU" altLang="ru-RU" sz="2400" dirty="0"/>
              <a:t>на  их  многократном  перераспределении  между  двумя </a:t>
            </a:r>
            <a:r>
              <a:rPr lang="ru-RU" altLang="ru-RU" sz="2400" dirty="0" smtClean="0"/>
              <a:t>контактирующими фазами</a:t>
            </a:r>
            <a:r>
              <a:rPr lang="ru-RU" altLang="ru-RU" sz="2400" dirty="0"/>
              <a:t>,  одна  из  которых  неподвижна,  а  другая  </a:t>
            </a:r>
            <a:r>
              <a:rPr lang="ru-RU" altLang="ru-RU" sz="2400" dirty="0" smtClean="0"/>
              <a:t>имеет постоянное  </a:t>
            </a:r>
            <a:r>
              <a:rPr lang="ru-RU" altLang="ru-RU" sz="2400" dirty="0"/>
              <a:t>направление  движения.</a:t>
            </a:r>
            <a:endParaRPr lang="ru-RU" altLang="ru-RU" sz="2400" dirty="0" smtClean="0"/>
          </a:p>
        </p:txBody>
      </p:sp>
      <p:sp>
        <p:nvSpPr>
          <p:cNvPr id="2" name="Прямоугольник 1"/>
          <p:cNvSpPr/>
          <p:nvPr/>
        </p:nvSpPr>
        <p:spPr>
          <a:xfrm>
            <a:off x="6687235" y="2520513"/>
            <a:ext cx="21900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ОФС.1.2.1.2.0001.15 </a:t>
            </a:r>
          </a:p>
        </p:txBody>
      </p:sp>
    </p:spTree>
    <p:extLst>
      <p:ext uri="{BB962C8B-B14F-4D97-AF65-F5344CB8AC3E}">
        <p14:creationId xmlns:p14="http://schemas.microsoft.com/office/powerpoint/2010/main" val="95972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Селективность </a:t>
            </a:r>
            <a:r>
              <a:rPr lang="el-GR" dirty="0" smtClean="0">
                <a:latin typeface="Calibri"/>
                <a:cs typeface="Calibri"/>
              </a:rPr>
              <a:t>α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50</a:t>
            </a:fld>
            <a:endParaRPr lang="ru-RU"/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323850" y="548680"/>
            <a:ext cx="8496300" cy="216024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ru-RU" dirty="0" smtClean="0"/>
              <a:t>В общем смысле: </a:t>
            </a:r>
          </a:p>
          <a:p>
            <a:pPr marL="514350" indent="-514350">
              <a:buFont typeface="+mj-lt"/>
              <a:buAutoNum type="arabicPeriod"/>
            </a:pPr>
            <a:r>
              <a:rPr lang="ru-RU" altLang="ru-RU" dirty="0" smtClean="0"/>
              <a:t>способность </a:t>
            </a:r>
            <a:r>
              <a:rPr lang="ru-RU" altLang="ru-RU" dirty="0" err="1" smtClean="0"/>
              <a:t>хроматографической</a:t>
            </a:r>
            <a:r>
              <a:rPr lang="ru-RU" altLang="ru-RU" dirty="0" smtClean="0"/>
              <a:t> системы разделять вещества (два вещества) </a:t>
            </a:r>
          </a:p>
          <a:p>
            <a:pPr marL="514350" indent="-514350">
              <a:buFont typeface="+mj-lt"/>
              <a:buAutoNum type="arabicPeriod"/>
            </a:pPr>
            <a:r>
              <a:rPr lang="ru-RU" altLang="ru-RU" dirty="0" smtClean="0"/>
              <a:t>Физико-химический параметр</a:t>
            </a:r>
          </a:p>
          <a:p>
            <a:r>
              <a:rPr lang="ru-RU" altLang="ru-RU" dirty="0" smtClean="0"/>
              <a:t>	</a:t>
            </a:r>
            <a:endParaRPr lang="ru-RU" altLang="ru-RU" dirty="0"/>
          </a:p>
          <a:p>
            <a:endParaRPr lang="ru-RU" altLang="ru-RU" dirty="0" smtClean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016605" y="2933945"/>
            <a:ext cx="7110791" cy="3939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800100" indent="-34290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257300" indent="-3429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714500" indent="-3429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171700" indent="-3429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6289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30861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5433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40005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50000"/>
              </a:spcBef>
              <a:buClr>
                <a:srgbClr val="008000"/>
              </a:buClr>
              <a:buFont typeface="Wingdings" pitchFamily="2" charset="2"/>
              <a:buChar char="Ш"/>
            </a:pPr>
            <a:r>
              <a:rPr lang="ru-RU" altLang="ru-RU" sz="2400" dirty="0"/>
              <a:t>Зависит от</a:t>
            </a:r>
          </a:p>
          <a:p>
            <a:pPr lvl="1" algn="just"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lang="ru-RU" altLang="ru-RU" sz="2200" dirty="0"/>
              <a:t>сорбента, элюента, </a:t>
            </a:r>
            <a:r>
              <a:rPr lang="ru-RU" altLang="ru-RU" sz="2200" dirty="0" err="1"/>
              <a:t>аналита</a:t>
            </a:r>
            <a:endParaRPr lang="ru-RU" altLang="ru-RU" sz="2200" dirty="0"/>
          </a:p>
          <a:p>
            <a:pPr lvl="1" algn="just"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lang="ru-RU" altLang="ru-RU" sz="2200" dirty="0" smtClean="0"/>
              <a:t>температуры (если есть физико-химические взаимодействия. В эксклюзионной – НЕТ)</a:t>
            </a:r>
            <a:endParaRPr lang="ru-RU" altLang="ru-RU" sz="2200" dirty="0"/>
          </a:p>
          <a:p>
            <a:pPr algn="just" eaLnBrk="1" hangingPunct="1">
              <a:lnSpc>
                <a:spcPct val="100000"/>
              </a:lnSpc>
              <a:spcBef>
                <a:spcPct val="50000"/>
              </a:spcBef>
              <a:buClr>
                <a:srgbClr val="FF0000"/>
              </a:buClr>
              <a:buFont typeface="Wingdings" pitchFamily="2" charset="2"/>
              <a:buChar char="Ш"/>
            </a:pPr>
            <a:r>
              <a:rPr lang="ru-RU" altLang="ru-RU" sz="2200" dirty="0"/>
              <a:t>Не зависит от</a:t>
            </a:r>
          </a:p>
          <a:p>
            <a:pPr lvl="1" algn="just"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lang="ru-RU" altLang="ru-RU" sz="2200" dirty="0"/>
              <a:t>размеров колонки</a:t>
            </a:r>
          </a:p>
          <a:p>
            <a:pPr lvl="1" algn="just"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lang="ru-RU" altLang="ru-RU" sz="2200" dirty="0"/>
              <a:t>скорости подачи </a:t>
            </a:r>
            <a:r>
              <a:rPr lang="ru-RU" altLang="ru-RU" sz="2200" dirty="0" smtClean="0"/>
              <a:t>элюента</a:t>
            </a:r>
          </a:p>
          <a:p>
            <a:pPr algn="just" eaLnBrk="1" hangingPunct="1">
              <a:spcBef>
                <a:spcPct val="50000"/>
              </a:spcBef>
            </a:pPr>
            <a:r>
              <a:rPr lang="ru-RU" altLang="ru-RU" sz="2600" dirty="0" smtClean="0">
                <a:solidFill>
                  <a:srgbClr val="C00000"/>
                </a:solidFill>
              </a:rPr>
              <a:t>Имеет смысл только для </a:t>
            </a:r>
            <a:r>
              <a:rPr lang="ru-RU" altLang="ru-RU" sz="2600" dirty="0" err="1" smtClean="0">
                <a:solidFill>
                  <a:srgbClr val="C00000"/>
                </a:solidFill>
              </a:rPr>
              <a:t>изократики</a:t>
            </a:r>
            <a:r>
              <a:rPr lang="ru-RU" altLang="ru-RU" sz="2600" dirty="0" smtClean="0">
                <a:solidFill>
                  <a:srgbClr val="C00000"/>
                </a:solidFill>
              </a:rPr>
              <a:t>!</a:t>
            </a:r>
            <a:endParaRPr lang="ru-RU" altLang="ru-RU" sz="2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3675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Селективность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51</a:t>
            </a:fld>
            <a:endParaRPr lang="ru-RU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65" y="806450"/>
            <a:ext cx="7802912" cy="5274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47664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Эффективность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52</a:t>
            </a:fld>
            <a:endParaRPr lang="ru-RU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74" y="548680"/>
            <a:ext cx="8897377" cy="2677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388" y="3203975"/>
            <a:ext cx="2239963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925" y="3206190"/>
            <a:ext cx="2616987" cy="58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75921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Эффективность - число </a:t>
            </a:r>
            <a:r>
              <a:rPr lang="ru-RU" dirty="0"/>
              <a:t>теоретических тарелок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53</a:t>
            </a:fld>
            <a:endParaRPr lang="ru-RU"/>
          </a:p>
        </p:txBody>
      </p:sp>
      <p:graphicFrame>
        <p:nvGraphicFramePr>
          <p:cNvPr id="2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5307990"/>
              </p:ext>
            </p:extLst>
          </p:nvPr>
        </p:nvGraphicFramePr>
        <p:xfrm>
          <a:off x="53975" y="889995"/>
          <a:ext cx="9036050" cy="519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4" name="Visio" r:id="rId3" imgW="10155823" imgH="5835883" progId="Visio.Drawing.11">
                  <p:embed/>
                </p:oleObj>
              </mc:Choice>
              <mc:Fallback>
                <p:oleObj name="Visio" r:id="rId3" imgW="10155823" imgH="583588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" y="889995"/>
                        <a:ext cx="9036050" cy="5194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77330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Эффективность - число </a:t>
            </a:r>
            <a:r>
              <a:rPr lang="ru-RU" dirty="0"/>
              <a:t>теоретических тарелок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953725"/>
            <a:ext cx="8640960" cy="5760640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/>
              <a:t>Имеет смысл только в приложении к конкретному </a:t>
            </a:r>
            <a:r>
              <a:rPr lang="ru-RU" sz="2400" dirty="0" err="1" smtClean="0"/>
              <a:t>аналиту</a:t>
            </a:r>
            <a:r>
              <a:rPr lang="ru-RU" sz="2400" dirty="0" smtClean="0"/>
              <a:t> в конкретных условиях (колонка, элюент, скорость потока, температура и т.д</a:t>
            </a:r>
            <a:r>
              <a:rPr lang="ru-RU" sz="2400" dirty="0" smtClean="0"/>
              <a:t>.)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ru-RU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/>
              <a:t>Используется для сравнения разных колонок или сравнения тестов одной колонки в разное время (новую колонку обязательно надо протестировать в условиях, максимально близких фирменным тестовым). И сделать вывод о работоспособности и применимости</a:t>
            </a:r>
            <a:r>
              <a:rPr lang="ru-RU" sz="24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ru-RU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/>
              <a:t>Важный параметр пригодности колонки к работе по данной методике (ГОСТ, МВИ </a:t>
            </a:r>
            <a:r>
              <a:rPr lang="en-US" sz="2400" dirty="0" smtClean="0"/>
              <a:t>etc.) – e.g. “</a:t>
            </a:r>
            <a:r>
              <a:rPr lang="ru-RU" sz="2400" dirty="0" smtClean="0"/>
              <a:t>эффективность колонки, измеренная по пику основного вещества должна быть не меньше </a:t>
            </a:r>
            <a:r>
              <a:rPr lang="ru-RU" sz="2400" dirty="0" smtClean="0"/>
              <a:t>ХХХХХХХ </a:t>
            </a:r>
            <a:r>
              <a:rPr lang="ru-RU" sz="2400" dirty="0" err="1" smtClean="0"/>
              <a:t>т.т</a:t>
            </a:r>
            <a:r>
              <a:rPr lang="ru-RU" sz="2400" dirty="0" smtClean="0"/>
              <a:t>. </a:t>
            </a:r>
            <a:r>
              <a:rPr lang="en-US" sz="2400" dirty="0" smtClean="0"/>
              <a:t>”</a:t>
            </a:r>
            <a:r>
              <a:rPr lang="ru-RU" sz="2400" dirty="0" smtClean="0"/>
              <a:t> (например «не меньше 10000 </a:t>
            </a:r>
            <a:r>
              <a:rPr lang="ru-RU" sz="2400" dirty="0" err="1" smtClean="0"/>
              <a:t>т.т</a:t>
            </a:r>
            <a:r>
              <a:rPr lang="ru-RU" sz="2400" dirty="0" smtClean="0"/>
              <a:t>.»)</a:t>
            </a:r>
            <a:endParaRPr lang="ru-RU" sz="2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67828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Число теоретических тарелок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55</a:t>
            </a:fld>
            <a:endParaRPr lang="ru-RU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80"/>
          <a:stretch>
            <a:fillRect/>
          </a:stretch>
        </p:blipFill>
        <p:spPr bwMode="auto">
          <a:xfrm>
            <a:off x="1138238" y="728700"/>
            <a:ext cx="6842125" cy="522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80061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Кинетическая теория </a:t>
            </a:r>
            <a:r>
              <a:rPr lang="ru-RU" dirty="0" smtClean="0"/>
              <a:t>размывания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56</a:t>
            </a:fld>
            <a:endParaRPr lang="ru-RU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720005" y="908720"/>
            <a:ext cx="7704137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ru-RU" altLang="ru-RU" sz="2800" dirty="0"/>
              <a:t>Скорость перемещения по колонке отдельных молекул отличается от средней скорости, характерной для данного соединения </a:t>
            </a:r>
            <a:r>
              <a:rPr lang="ru-RU" altLang="ru-RU" sz="2800" dirty="0"/>
              <a:t>-  в результате зона </a:t>
            </a:r>
            <a:r>
              <a:rPr lang="ru-RU" altLang="ru-RU" sz="2800" dirty="0" smtClean="0"/>
              <a:t>размывается и </a:t>
            </a:r>
            <a:r>
              <a:rPr lang="ru-RU" altLang="ru-RU" sz="2800" dirty="0"/>
              <a:t>образует в идеальном случае </a:t>
            </a:r>
            <a:r>
              <a:rPr lang="ru-RU" altLang="ru-RU" sz="2800" dirty="0" smtClean="0"/>
              <a:t>пик в форме Гауссовой кривой.</a:t>
            </a:r>
            <a:endParaRPr lang="ru-RU" altLang="ru-RU" sz="28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26595" y="3865981"/>
            <a:ext cx="7515835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ru-RU" altLang="ru-RU" sz="2400" dirty="0">
                <a:latin typeface="Tahoma" pitchFamily="34" charset="0"/>
              </a:rPr>
              <a:t> Неоднородность потока подвижной фазы.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ru-RU" altLang="ru-RU" sz="2400" dirty="0">
                <a:latin typeface="Tahoma" pitchFamily="34" charset="0"/>
              </a:rPr>
              <a:t> Продольная диффузия в неподвижной и</a:t>
            </a:r>
            <a:br>
              <a:rPr lang="ru-RU" altLang="ru-RU" sz="2400" dirty="0">
                <a:latin typeface="Tahoma" pitchFamily="34" charset="0"/>
              </a:rPr>
            </a:br>
            <a:r>
              <a:rPr lang="ru-RU" altLang="ru-RU" sz="2400" dirty="0">
                <a:latin typeface="Tahoma" pitchFamily="34" charset="0"/>
              </a:rPr>
              <a:t>   подвижной фазах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ru-RU" altLang="ru-RU" sz="2400" dirty="0">
                <a:latin typeface="Tahoma" pitchFamily="34" charset="0"/>
              </a:rPr>
              <a:t> Кинетика </a:t>
            </a:r>
            <a:r>
              <a:rPr lang="ru-RU" altLang="ru-RU" sz="2400" dirty="0" err="1">
                <a:latin typeface="Tahoma" pitchFamily="34" charset="0"/>
              </a:rPr>
              <a:t>массопередачи</a:t>
            </a:r>
            <a:r>
              <a:rPr lang="ru-RU" altLang="ru-RU" sz="2400" dirty="0">
                <a:latin typeface="Tahoma" pitchFamily="34" charset="0"/>
              </a:rPr>
              <a:t> в неподвижной и</a:t>
            </a:r>
            <a:br>
              <a:rPr lang="ru-RU" altLang="ru-RU" sz="2400" dirty="0">
                <a:latin typeface="Tahoma" pitchFamily="34" charset="0"/>
              </a:rPr>
            </a:br>
            <a:r>
              <a:rPr lang="ru-RU" altLang="ru-RU" sz="2400" dirty="0">
                <a:latin typeface="Tahoma" pitchFamily="34" charset="0"/>
              </a:rPr>
              <a:t>   подвижной фазах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ru-RU" altLang="ru-RU" sz="2400" dirty="0">
                <a:latin typeface="Tahoma" pitchFamily="34" charset="0"/>
              </a:rPr>
              <a:t> Неравновесность процесса внутри застойных зон   </a:t>
            </a:r>
          </a:p>
        </p:txBody>
      </p:sp>
    </p:spTree>
    <p:extLst>
      <p:ext uri="{BB962C8B-B14F-4D97-AF65-F5344CB8AC3E}">
        <p14:creationId xmlns:p14="http://schemas.microsoft.com/office/powerpoint/2010/main" val="23522640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Кинетическая теория </a:t>
            </a:r>
            <a:r>
              <a:rPr lang="ru-RU" dirty="0" smtClean="0"/>
              <a:t>размывания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57</a:t>
            </a:fld>
            <a:endParaRPr lang="ru-RU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880393" y="683695"/>
            <a:ext cx="53832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dirty="0">
                <a:latin typeface="Tahoma" pitchFamily="34" charset="0"/>
              </a:rPr>
              <a:t>Эффективность зависит от: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971601" y="1628799"/>
            <a:ext cx="8055894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ru-RU" altLang="ru-RU" sz="2800" dirty="0">
                <a:latin typeface="Tahoma" pitchFamily="34" charset="0"/>
              </a:rPr>
              <a:t> Диаметра </a:t>
            </a:r>
            <a:r>
              <a:rPr lang="ru-RU" altLang="ru-RU" sz="2800" dirty="0" smtClean="0">
                <a:latin typeface="Tahoma" pitchFamily="34" charset="0"/>
              </a:rPr>
              <a:t>зёрен </a:t>
            </a:r>
            <a:r>
              <a:rPr lang="ru-RU" altLang="ru-RU" sz="2800" dirty="0">
                <a:latin typeface="Tahoma" pitchFamily="34" charset="0"/>
              </a:rPr>
              <a:t>сорбента, их геометрии </a:t>
            </a:r>
            <a:r>
              <a:rPr lang="ru-RU" altLang="ru-RU" sz="2800" dirty="0" smtClean="0">
                <a:latin typeface="Tahoma" pitchFamily="34" charset="0"/>
              </a:rPr>
              <a:t>и </a:t>
            </a:r>
            <a:r>
              <a:rPr lang="ru-RU" altLang="ru-RU" sz="2800" dirty="0">
                <a:latin typeface="Tahoma" pitchFamily="34" charset="0"/>
              </a:rPr>
              <a:t/>
            </a:r>
            <a:br>
              <a:rPr lang="ru-RU" altLang="ru-RU" sz="2800" dirty="0">
                <a:latin typeface="Tahoma" pitchFamily="34" charset="0"/>
              </a:rPr>
            </a:br>
            <a:r>
              <a:rPr lang="ru-RU" altLang="ru-RU" sz="2800" dirty="0">
                <a:latin typeface="Tahoma" pitchFamily="34" charset="0"/>
              </a:rPr>
              <a:t>  </a:t>
            </a:r>
            <a:r>
              <a:rPr lang="ru-RU" altLang="ru-RU" sz="2800" dirty="0" err="1" smtClean="0">
                <a:latin typeface="Tahoma" pitchFamily="34" charset="0"/>
              </a:rPr>
              <a:t>монодисперсности</a:t>
            </a:r>
            <a:endParaRPr lang="ru-RU" altLang="ru-RU" sz="2800" dirty="0" smtClean="0">
              <a:latin typeface="Tahoma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endParaRPr lang="ru-RU" altLang="ru-RU" sz="2800" dirty="0">
              <a:latin typeface="Tahoma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ru-RU" altLang="ru-RU" sz="2800" dirty="0">
                <a:latin typeface="Tahoma" pitchFamily="34" charset="0"/>
              </a:rPr>
              <a:t> Качества набивки колонки </a:t>
            </a:r>
            <a:endParaRPr lang="ru-RU" altLang="ru-RU" sz="2800" dirty="0" smtClean="0">
              <a:latin typeface="Tahoma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endParaRPr lang="ru-RU" altLang="ru-RU" sz="2800" dirty="0">
              <a:latin typeface="Tahoma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ru-RU" altLang="ru-RU" sz="2800" dirty="0">
                <a:latin typeface="Tahoma" pitchFamily="34" charset="0"/>
              </a:rPr>
              <a:t> </a:t>
            </a:r>
            <a:r>
              <a:rPr lang="ru-RU" altLang="ru-RU" sz="2800" dirty="0" err="1">
                <a:latin typeface="Tahoma" pitchFamily="34" charset="0"/>
              </a:rPr>
              <a:t>Мертвого</a:t>
            </a:r>
            <a:r>
              <a:rPr lang="ru-RU" altLang="ru-RU" sz="2800" dirty="0">
                <a:latin typeface="Tahoma" pitchFamily="34" charset="0"/>
              </a:rPr>
              <a:t> </a:t>
            </a:r>
            <a:r>
              <a:rPr lang="ru-RU" altLang="ru-RU" sz="2800" dirty="0" err="1">
                <a:latin typeface="Tahoma" pitchFamily="34" charset="0"/>
              </a:rPr>
              <a:t>объема</a:t>
            </a:r>
            <a:r>
              <a:rPr lang="ru-RU" altLang="ru-RU" sz="2800" dirty="0">
                <a:latin typeface="Tahoma" pitchFamily="34" charset="0"/>
              </a:rPr>
              <a:t> </a:t>
            </a:r>
            <a:r>
              <a:rPr lang="ru-RU" altLang="ru-RU" sz="2800" dirty="0" smtClean="0">
                <a:latin typeface="Tahoma" pitchFamily="34" charset="0"/>
              </a:rPr>
              <a:t>системы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endParaRPr lang="ru-RU" altLang="ru-RU" sz="2800" dirty="0">
              <a:latin typeface="Tahoma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ru-RU" altLang="ru-RU" sz="2800" dirty="0">
                <a:latin typeface="Tahoma" pitchFamily="34" charset="0"/>
              </a:rPr>
              <a:t> Скорости  потока </a:t>
            </a:r>
            <a:r>
              <a:rPr lang="ru-RU" altLang="ru-RU" sz="2800" dirty="0" smtClean="0">
                <a:latin typeface="Tahoma" pitchFamily="34" charset="0"/>
              </a:rPr>
              <a:t>элюента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endParaRPr lang="ru-RU" altLang="ru-RU" sz="2800" dirty="0">
              <a:latin typeface="Tahoma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ru-RU" altLang="ru-RU" sz="2800" dirty="0" smtClean="0">
                <a:latin typeface="Tahoma" pitchFamily="34" charset="0"/>
              </a:rPr>
              <a:t>?</a:t>
            </a:r>
            <a:endParaRPr lang="ru-RU" altLang="ru-RU" sz="2800" dirty="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5867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Кинетическая теория </a:t>
            </a:r>
            <a:r>
              <a:rPr lang="ru-RU" dirty="0" smtClean="0"/>
              <a:t>размывания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58</a:t>
            </a:fld>
            <a:endParaRPr lang="ru-RU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880393" y="683695"/>
            <a:ext cx="629851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dirty="0">
                <a:latin typeface="Tahoma" pitchFamily="34" charset="0"/>
              </a:rPr>
              <a:t>Эффективность зависит </a:t>
            </a:r>
            <a:r>
              <a:rPr lang="ru-RU" altLang="ru-RU" dirty="0" smtClean="0">
                <a:latin typeface="Tahoma" pitchFamily="34" charset="0"/>
              </a:rPr>
              <a:t>от </a:t>
            </a:r>
            <a:r>
              <a:rPr lang="ru-RU" altLang="ru-RU" dirty="0" smtClean="0">
                <a:solidFill>
                  <a:srgbClr val="00B050"/>
                </a:solidFill>
                <a:latin typeface="Tahoma" pitchFamily="34" charset="0"/>
              </a:rPr>
              <a:t>ВАС</a:t>
            </a:r>
            <a:r>
              <a:rPr lang="ru-RU" altLang="ru-RU" dirty="0" smtClean="0">
                <a:latin typeface="Tahoma" pitchFamily="34" charset="0"/>
              </a:rPr>
              <a:t>:</a:t>
            </a:r>
            <a:endParaRPr lang="ru-RU" altLang="ru-RU" dirty="0">
              <a:latin typeface="Tahoma" pitchFamily="34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971600" y="1628799"/>
            <a:ext cx="8172399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ru-RU" altLang="ru-RU" sz="2800" dirty="0">
                <a:latin typeface="Tahoma" pitchFamily="34" charset="0"/>
              </a:rPr>
              <a:t> Диаметра </a:t>
            </a:r>
            <a:r>
              <a:rPr lang="ru-RU" altLang="ru-RU" sz="2800" dirty="0" err="1">
                <a:latin typeface="Tahoma" pitchFamily="34" charset="0"/>
              </a:rPr>
              <a:t>зерен</a:t>
            </a:r>
            <a:r>
              <a:rPr lang="ru-RU" altLang="ru-RU" sz="2800" dirty="0">
                <a:latin typeface="Tahoma" pitchFamily="34" charset="0"/>
              </a:rPr>
              <a:t> сорбента, их геометрии </a:t>
            </a:r>
            <a:r>
              <a:rPr lang="ru-RU" altLang="ru-RU" sz="2800" dirty="0" smtClean="0">
                <a:latin typeface="Tahoma" pitchFamily="34" charset="0"/>
              </a:rPr>
              <a:t>и </a:t>
            </a:r>
            <a:r>
              <a:rPr lang="ru-RU" altLang="ru-RU" sz="2800" dirty="0">
                <a:latin typeface="Tahoma" pitchFamily="34" charset="0"/>
              </a:rPr>
              <a:t/>
            </a:r>
            <a:br>
              <a:rPr lang="ru-RU" altLang="ru-RU" sz="2800" dirty="0">
                <a:latin typeface="Tahoma" pitchFamily="34" charset="0"/>
              </a:rPr>
            </a:br>
            <a:r>
              <a:rPr lang="ru-RU" altLang="ru-RU" sz="2800" dirty="0">
                <a:latin typeface="Tahoma" pitchFamily="34" charset="0"/>
              </a:rPr>
              <a:t>  </a:t>
            </a:r>
            <a:r>
              <a:rPr lang="ru-RU" altLang="ru-RU" sz="2800" dirty="0" err="1" smtClean="0">
                <a:latin typeface="Tahoma" pitchFamily="34" charset="0"/>
              </a:rPr>
              <a:t>монодисперсности</a:t>
            </a:r>
            <a:r>
              <a:rPr lang="ru-RU" altLang="ru-RU" sz="2800" dirty="0" smtClean="0">
                <a:latin typeface="Tahoma" pitchFamily="34" charset="0"/>
              </a:rPr>
              <a:t> </a:t>
            </a:r>
            <a:r>
              <a:rPr lang="ru-RU" altLang="ru-RU" sz="2400" dirty="0" smtClean="0">
                <a:solidFill>
                  <a:srgbClr val="00B050"/>
                </a:solidFill>
                <a:latin typeface="Tahoma" pitchFamily="34" charset="0"/>
              </a:rPr>
              <a:t>– </a:t>
            </a:r>
            <a:r>
              <a:rPr lang="ru-RU" altLang="ru-RU" sz="2400" dirty="0">
                <a:solidFill>
                  <a:srgbClr val="00B050"/>
                </a:solidFill>
                <a:latin typeface="Tahoma" pitchFamily="34" charset="0"/>
              </a:rPr>
              <a:t>какую колонку купите</a:t>
            </a:r>
            <a:r>
              <a:rPr lang="ru-RU" altLang="ru-RU" sz="2400" dirty="0" smtClean="0">
                <a:solidFill>
                  <a:srgbClr val="00B050"/>
                </a:solidFill>
                <a:latin typeface="Tahoma" pitchFamily="34" charset="0"/>
              </a:rPr>
              <a:t>!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endParaRPr lang="ru-RU" altLang="ru-RU" sz="2800" dirty="0">
              <a:latin typeface="Tahoma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ru-RU" altLang="ru-RU" sz="2800" dirty="0">
                <a:latin typeface="Tahoma" pitchFamily="34" charset="0"/>
              </a:rPr>
              <a:t> Качества набивки колонки </a:t>
            </a:r>
            <a:r>
              <a:rPr lang="ru-RU" altLang="ru-RU" sz="2400" dirty="0">
                <a:solidFill>
                  <a:srgbClr val="FF0000"/>
                </a:solidFill>
                <a:latin typeface="Tahoma" pitchFamily="34" charset="0"/>
              </a:rPr>
              <a:t>– как </a:t>
            </a:r>
            <a:r>
              <a:rPr lang="ru-RU" altLang="ru-RU" sz="2400" dirty="0" err="1">
                <a:solidFill>
                  <a:srgbClr val="FF0000"/>
                </a:solidFill>
                <a:latin typeface="Tahoma" pitchFamily="34" charset="0"/>
              </a:rPr>
              <a:t>повезет</a:t>
            </a:r>
            <a:r>
              <a:rPr lang="ru-RU" altLang="ru-RU" sz="2400" dirty="0">
                <a:solidFill>
                  <a:srgbClr val="FF0000"/>
                </a:solidFill>
                <a:latin typeface="Tahoma" pitchFamily="34" charset="0"/>
              </a:rPr>
              <a:t>...</a:t>
            </a:r>
            <a:endParaRPr lang="ru-RU" altLang="ru-RU" sz="2400" dirty="0" smtClean="0">
              <a:solidFill>
                <a:srgbClr val="FF0000"/>
              </a:solidFill>
              <a:latin typeface="Tahoma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endParaRPr lang="ru-RU" altLang="ru-RU" sz="2800" dirty="0">
              <a:latin typeface="Tahoma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lang="ru-RU" altLang="ru-RU" sz="2800" dirty="0">
                <a:latin typeface="Tahoma" pitchFamily="34" charset="0"/>
              </a:rPr>
              <a:t> </a:t>
            </a:r>
            <a:r>
              <a:rPr lang="ru-RU" altLang="ru-RU" sz="2800" dirty="0" err="1">
                <a:latin typeface="Tahoma" pitchFamily="34" charset="0"/>
              </a:rPr>
              <a:t>Мертвого</a:t>
            </a:r>
            <a:r>
              <a:rPr lang="ru-RU" altLang="ru-RU" sz="2800" dirty="0">
                <a:latin typeface="Tahoma" pitchFamily="34" charset="0"/>
              </a:rPr>
              <a:t> </a:t>
            </a:r>
            <a:r>
              <a:rPr lang="ru-RU" altLang="ru-RU" sz="2800" dirty="0" err="1">
                <a:latin typeface="Tahoma" pitchFamily="34" charset="0"/>
              </a:rPr>
              <a:t>объема</a:t>
            </a:r>
            <a:r>
              <a:rPr lang="ru-RU" altLang="ru-RU" sz="2800" dirty="0">
                <a:latin typeface="Tahoma" pitchFamily="34" charset="0"/>
              </a:rPr>
              <a:t> </a:t>
            </a:r>
            <a:r>
              <a:rPr lang="ru-RU" altLang="ru-RU" sz="2800" dirty="0" smtClean="0">
                <a:latin typeface="Tahoma" pitchFamily="34" charset="0"/>
              </a:rPr>
              <a:t>системы </a:t>
            </a:r>
            <a:r>
              <a:rPr lang="ru-RU" altLang="ru-RU" sz="2400" dirty="0">
                <a:solidFill>
                  <a:srgbClr val="FF0000"/>
                </a:solidFill>
                <a:latin typeface="Tahoma" pitchFamily="34" charset="0"/>
              </a:rPr>
              <a:t>– как </a:t>
            </a:r>
            <a:r>
              <a:rPr lang="ru-RU" altLang="ru-RU" sz="2400" dirty="0" smtClean="0">
                <a:solidFill>
                  <a:srgbClr val="FF0000"/>
                </a:solidFill>
                <a:latin typeface="Tahoma" pitchFamily="34" charset="0"/>
              </a:rPr>
              <a:t>собрали прибор</a:t>
            </a:r>
          </a:p>
          <a:p>
            <a:pPr eaLnBrk="1" hangingPunct="1">
              <a:spcBef>
                <a:spcPct val="0"/>
              </a:spcBef>
            </a:pPr>
            <a:endParaRPr lang="ru-RU" altLang="ru-RU" sz="2800" dirty="0">
              <a:solidFill>
                <a:srgbClr val="FF0000"/>
              </a:solidFill>
              <a:latin typeface="Tahoma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lang="ru-RU" altLang="ru-RU" sz="2800" dirty="0">
                <a:latin typeface="Tahoma" pitchFamily="34" charset="0"/>
              </a:rPr>
              <a:t> Скорости  потока </a:t>
            </a:r>
            <a:r>
              <a:rPr lang="ru-RU" altLang="ru-RU" sz="2800" dirty="0" smtClean="0">
                <a:latin typeface="Tahoma" pitchFamily="34" charset="0"/>
              </a:rPr>
              <a:t>элюента </a:t>
            </a:r>
            <a:r>
              <a:rPr lang="ru-RU" altLang="ru-RU" sz="2400" dirty="0">
                <a:solidFill>
                  <a:srgbClr val="00B050"/>
                </a:solidFill>
                <a:latin typeface="Tahoma" pitchFamily="34" charset="0"/>
              </a:rPr>
              <a:t>– какую установите!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endParaRPr lang="ru-RU" altLang="ru-RU" sz="2800" dirty="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5711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Уравнение Ван </a:t>
            </a:r>
            <a:r>
              <a:rPr lang="ru-RU" dirty="0" err="1"/>
              <a:t>Деемтера</a:t>
            </a:r>
            <a:r>
              <a:rPr lang="ru-RU" dirty="0"/>
              <a:t>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59</a:t>
            </a:fld>
            <a:endParaRPr lang="ru-RU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6281455"/>
            <a:ext cx="4676775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695043"/>
            <a:ext cx="9104312" cy="5065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6626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 хроматографии 1 - </a:t>
            </a:r>
            <a:r>
              <a:rPr lang="ru-RU" dirty="0" err="1" smtClean="0"/>
              <a:t>изократика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6</a:t>
            </a:fld>
            <a:endParaRPr lang="ru-RU"/>
          </a:p>
        </p:txBody>
      </p:sp>
      <p:pic>
        <p:nvPicPr>
          <p:cNvPr id="5138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03" y="998730"/>
            <a:ext cx="8742455" cy="516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821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Кинетическая теория </a:t>
            </a:r>
            <a:r>
              <a:rPr lang="ru-RU" dirty="0" smtClean="0"/>
              <a:t>размывания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60</a:t>
            </a:fld>
            <a:endParaRPr lang="ru-RU"/>
          </a:p>
        </p:txBody>
      </p:sp>
      <p:sp>
        <p:nvSpPr>
          <p:cNvPr id="43" name="Text Box 5"/>
          <p:cNvSpPr txBox="1">
            <a:spLocks noChangeArrowheads="1"/>
          </p:cNvSpPr>
          <p:nvPr/>
        </p:nvSpPr>
        <p:spPr bwMode="auto">
          <a:xfrm>
            <a:off x="1114165" y="670246"/>
            <a:ext cx="696822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ru-RU" altLang="ru-RU" sz="2000" dirty="0"/>
              <a:t>Для частиц с эффективным диаметром менее 2,5 мкм вклад кинетической составляющей в рост </a:t>
            </a:r>
            <a:r>
              <a:rPr lang="en-US" altLang="ru-RU" sz="2000" dirty="0"/>
              <a:t>HETP</a:t>
            </a:r>
            <a:r>
              <a:rPr lang="ru-RU" altLang="ru-RU" sz="2000" dirty="0"/>
              <a:t> </a:t>
            </a:r>
            <a:r>
              <a:rPr lang="ru-RU" altLang="ru-RU" sz="2000" u="sng" dirty="0"/>
              <a:t>незначителен в широком диапазоне линейных скоростей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87" y="1988222"/>
            <a:ext cx="7212013" cy="445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18528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dirty="0"/>
              <a:t>Оптимальные скорости потока </a:t>
            </a:r>
            <a:r>
              <a:rPr lang="ru-RU" altLang="ru-RU" dirty="0" smtClean="0"/>
              <a:t>элюента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61</a:t>
            </a:fld>
            <a:endParaRPr lang="ru-RU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1260475" y="1358770"/>
            <a:ext cx="6624638" cy="252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dirty="0">
                <a:latin typeface="Tahoma" pitchFamily="34" charset="0"/>
              </a:rPr>
              <a:t>Колонки с диаметром 3, 4, 4.6 мм</a:t>
            </a:r>
            <a:br>
              <a:rPr lang="ru-RU" altLang="ru-RU" dirty="0">
                <a:latin typeface="Tahoma" pitchFamily="34" charset="0"/>
              </a:rPr>
            </a:br>
            <a:r>
              <a:rPr lang="ru-RU" altLang="ru-RU" dirty="0">
                <a:latin typeface="Tahoma" pitchFamily="34" charset="0"/>
              </a:rPr>
              <a:t>0.8-2.5 мл</a:t>
            </a:r>
            <a:r>
              <a:rPr lang="en-US" altLang="ru-RU" dirty="0">
                <a:latin typeface="Tahoma" pitchFamily="34" charset="0"/>
              </a:rPr>
              <a:t>/</a:t>
            </a:r>
            <a:r>
              <a:rPr lang="ru-RU" altLang="ru-RU" dirty="0">
                <a:latin typeface="Tahoma" pitchFamily="34" charset="0"/>
              </a:rPr>
              <a:t>мин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dirty="0">
              <a:latin typeface="Tahoma" pitchFamily="34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dirty="0">
                <a:latin typeface="Tahoma" pitchFamily="34" charset="0"/>
              </a:rPr>
              <a:t>Колонки с диаметром 1.5, 2 мм</a:t>
            </a:r>
            <a:br>
              <a:rPr lang="ru-RU" altLang="ru-RU" dirty="0">
                <a:latin typeface="Tahoma" pitchFamily="34" charset="0"/>
              </a:rPr>
            </a:br>
            <a:r>
              <a:rPr lang="ru-RU" altLang="ru-RU" dirty="0">
                <a:latin typeface="Tahoma" pitchFamily="34" charset="0"/>
              </a:rPr>
              <a:t>0.2 - 1.0 мл</a:t>
            </a:r>
            <a:r>
              <a:rPr lang="en-US" altLang="ru-RU" dirty="0">
                <a:latin typeface="Tahoma" pitchFamily="34" charset="0"/>
              </a:rPr>
              <a:t>/</a:t>
            </a:r>
            <a:r>
              <a:rPr lang="ru-RU" altLang="ru-RU" dirty="0">
                <a:latin typeface="Tahoma" pitchFamily="34" charset="0"/>
              </a:rPr>
              <a:t>мин  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584843" y="4594225"/>
            <a:ext cx="796658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dirty="0">
                <a:latin typeface="Tahoma" pitchFamily="34" charset="0"/>
              </a:rPr>
              <a:t>ВАЖНО – уравнение Ван </a:t>
            </a:r>
            <a:r>
              <a:rPr lang="ru-RU" altLang="ru-RU" dirty="0" err="1">
                <a:latin typeface="Tahoma" pitchFamily="34" charset="0"/>
              </a:rPr>
              <a:t>Деемтера</a:t>
            </a:r>
            <a:r>
              <a:rPr lang="ru-RU" altLang="ru-RU" dirty="0">
                <a:latin typeface="Tahoma" pitchFamily="34" charset="0"/>
              </a:rPr>
              <a:t> описывает только эффективность.</a:t>
            </a:r>
          </a:p>
        </p:txBody>
      </p:sp>
    </p:spTree>
    <p:extLst>
      <p:ext uri="{BB962C8B-B14F-4D97-AF65-F5344CB8AC3E}">
        <p14:creationId xmlns:p14="http://schemas.microsoft.com/office/powerpoint/2010/main" val="36577099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62</a:t>
            </a:fld>
            <a:endParaRPr lang="ru-RU"/>
          </a:p>
        </p:txBody>
      </p:sp>
      <p:sp>
        <p:nvSpPr>
          <p:cNvPr id="4" name="Rectangle 8"/>
          <p:cNvSpPr txBox="1">
            <a:spLocks noChangeArrowheads="1"/>
          </p:cNvSpPr>
          <p:nvPr/>
        </p:nvSpPr>
        <p:spPr>
          <a:xfrm>
            <a:off x="0" y="-126395"/>
            <a:ext cx="9144000" cy="15287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ru-RU" dirty="0"/>
              <a:t>РАЗРЕШЕНИЕ</a:t>
            </a:r>
          </a:p>
          <a:p>
            <a:r>
              <a:rPr lang="ru-RU" altLang="ru-RU" dirty="0" smtClean="0"/>
              <a:t>основной параметр оптимизации</a:t>
            </a:r>
            <a:br>
              <a:rPr lang="ru-RU" altLang="ru-RU" dirty="0" smtClean="0"/>
            </a:br>
            <a:r>
              <a:rPr lang="ru-RU" altLang="ru-RU" dirty="0" smtClean="0"/>
              <a:t>хроматографического разделения 2х пиков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0951346"/>
              </p:ext>
            </p:extLst>
          </p:nvPr>
        </p:nvGraphicFramePr>
        <p:xfrm>
          <a:off x="179388" y="1475393"/>
          <a:ext cx="8785225" cy="514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38" name="Visio" r:id="rId3" imgW="10184762" imgH="5959448" progId="Visio.Drawing.11">
                  <p:embed/>
                </p:oleObj>
              </mc:Choice>
              <mc:Fallback>
                <p:oleObj name="Visio" r:id="rId3" imgW="10184762" imgH="595944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1475393"/>
                        <a:ext cx="8785225" cy="5140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34259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63</a:t>
            </a:fld>
            <a:endParaRPr lang="ru-RU"/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457200" y="1927225"/>
            <a:ext cx="8229600" cy="45259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altLang="ru-RU" dirty="0" err="1" smtClean="0"/>
              <a:t>Рельно</a:t>
            </a:r>
            <a:r>
              <a:rPr lang="ru-RU" altLang="ru-RU" dirty="0" smtClean="0"/>
              <a:t> пики разделены до базовой линии при </a:t>
            </a:r>
            <a:r>
              <a:rPr lang="en-US" altLang="ru-RU" dirty="0" err="1" smtClean="0"/>
              <a:t>Rs</a:t>
            </a:r>
            <a:r>
              <a:rPr lang="en-US" altLang="ru-RU" dirty="0" smtClean="0"/>
              <a:t> = 1.5 – 1.6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altLang="ru-RU" dirty="0" smtClean="0"/>
              <a:t>Для рутинных анализов </a:t>
            </a:r>
            <a:r>
              <a:rPr lang="en-US" altLang="ru-RU" dirty="0" err="1" smtClean="0"/>
              <a:t>Rs</a:t>
            </a:r>
            <a:r>
              <a:rPr lang="en-US" altLang="ru-RU" dirty="0" smtClean="0"/>
              <a:t> =</a:t>
            </a:r>
            <a:r>
              <a:rPr lang="ru-RU" altLang="ru-RU" dirty="0" smtClean="0"/>
              <a:t> 1.7 обеспечивает</a:t>
            </a:r>
            <a:r>
              <a:rPr lang="en-US" altLang="ru-RU" dirty="0" smtClean="0"/>
              <a:t> </a:t>
            </a:r>
            <a:r>
              <a:rPr lang="ru-RU" altLang="ru-RU" dirty="0" smtClean="0"/>
              <a:t>адекватные результаты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altLang="ru-RU" dirty="0" smtClean="0"/>
              <a:t>Разрешение 2 – </a:t>
            </a:r>
            <a:r>
              <a:rPr lang="ru-RU" altLang="ru-RU" dirty="0" smtClean="0"/>
              <a:t>надёжнее</a:t>
            </a:r>
            <a:endParaRPr lang="ru-RU" altLang="ru-RU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altLang="ru-RU" dirty="0" smtClean="0"/>
              <a:t>Слишком большое разрешение излишне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ru-RU" dirty="0" smtClean="0"/>
          </a:p>
          <a:p>
            <a:endParaRPr lang="ru-RU" altLang="ru-RU" dirty="0" smtClean="0"/>
          </a:p>
        </p:txBody>
      </p:sp>
      <p:sp>
        <p:nvSpPr>
          <p:cNvPr id="5" name="Rectangle 8"/>
          <p:cNvSpPr txBox="1">
            <a:spLocks noChangeArrowheads="1"/>
          </p:cNvSpPr>
          <p:nvPr/>
        </p:nvSpPr>
        <p:spPr>
          <a:xfrm>
            <a:off x="0" y="-126395"/>
            <a:ext cx="9144000" cy="15287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ru-RU" dirty="0" smtClean="0"/>
              <a:t>Основной параметр оптимизации</a:t>
            </a:r>
            <a:br>
              <a:rPr lang="ru-RU" altLang="ru-RU" dirty="0" smtClean="0"/>
            </a:br>
            <a:r>
              <a:rPr lang="ru-RU" altLang="ru-RU" dirty="0" smtClean="0"/>
              <a:t>хроматографического разделения 2х пиков - РАЗРЕШЕНИЕ</a:t>
            </a:r>
          </a:p>
        </p:txBody>
      </p:sp>
    </p:spTree>
    <p:extLst>
      <p:ext uri="{BB962C8B-B14F-4D97-AF65-F5344CB8AC3E}">
        <p14:creationId xmlns:p14="http://schemas.microsoft.com/office/powerpoint/2010/main" val="29570398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64</a:t>
            </a:fld>
            <a:endParaRPr lang="ru-RU"/>
          </a:p>
        </p:txBody>
      </p:sp>
      <p:sp>
        <p:nvSpPr>
          <p:cNvPr id="5" name="Rectangle 8"/>
          <p:cNvSpPr txBox="1">
            <a:spLocks noChangeArrowheads="1"/>
          </p:cNvSpPr>
          <p:nvPr/>
        </p:nvSpPr>
        <p:spPr>
          <a:xfrm>
            <a:off x="0" y="-126395"/>
            <a:ext cx="9144000" cy="15287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ru-RU" dirty="0" smtClean="0"/>
              <a:t>Основной параметр оптимизации</a:t>
            </a:r>
            <a:br>
              <a:rPr lang="ru-RU" altLang="ru-RU" dirty="0" smtClean="0"/>
            </a:br>
            <a:r>
              <a:rPr lang="ru-RU" altLang="ru-RU" dirty="0" smtClean="0"/>
              <a:t>хроматографического разделения 2х пиков - РАЗРЕШЕНИЕ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90525" y="1445681"/>
            <a:ext cx="8362950" cy="51786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ru-RU" sz="2800" dirty="0" smtClean="0"/>
              <a:t>Современные программы рассчитывают значение разрешения не по ширине пиков у основания, а по ширине на половине высоты.</a:t>
            </a:r>
          </a:p>
          <a:p>
            <a:r>
              <a:rPr lang="ru-RU" altLang="ru-RU" sz="2800" dirty="0" smtClean="0"/>
              <a:t>Поправочный коэффициент 1.18 в числителе</a:t>
            </a:r>
          </a:p>
          <a:p>
            <a:endParaRPr lang="ru-RU" altLang="ru-RU" sz="2800" dirty="0" smtClean="0"/>
          </a:p>
          <a:p>
            <a:endParaRPr lang="ru-RU" altLang="ru-RU" sz="2800" dirty="0" smtClean="0"/>
          </a:p>
          <a:p>
            <a:endParaRPr lang="ru-RU" altLang="ru-RU" sz="2800" dirty="0" smtClean="0"/>
          </a:p>
          <a:p>
            <a:r>
              <a:rPr lang="ru-RU" altLang="ru-RU" sz="2800" dirty="0" smtClean="0"/>
              <a:t>Классическая формула работает хорошо для симметричных пиков, в случае «хвостов» </a:t>
            </a:r>
            <a:r>
              <a:rPr lang="ru-RU" altLang="ru-RU" sz="2800" dirty="0" err="1" smtClean="0"/>
              <a:t>дает</a:t>
            </a:r>
            <a:r>
              <a:rPr lang="ru-RU" altLang="ru-RU" sz="2800" dirty="0" smtClean="0"/>
              <a:t> завышенные результаты</a:t>
            </a:r>
          </a:p>
          <a:p>
            <a:endParaRPr lang="ru-RU" altLang="ru-RU" sz="2800" dirty="0" smtClean="0"/>
          </a:p>
          <a:p>
            <a:endParaRPr lang="en-US" altLang="ru-RU" sz="2800" dirty="0" smtClean="0"/>
          </a:p>
          <a:p>
            <a:endParaRPr lang="ru-RU" altLang="ru-RU" sz="2800" dirty="0" smtClean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805" y="3699030"/>
            <a:ext cx="3462651" cy="1074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21559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Пики разной высоты </a:t>
            </a:r>
            <a:r>
              <a:rPr lang="ru-RU" dirty="0" smtClean="0"/>
              <a:t>-</a:t>
            </a:r>
            <a:r>
              <a:rPr lang="en-US" dirty="0" smtClean="0"/>
              <a:t>&gt;</a:t>
            </a:r>
            <a:r>
              <a:rPr lang="ru-RU" dirty="0" smtClean="0"/>
              <a:t> разрешение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65</a:t>
            </a:fld>
            <a:endParaRPr lang="ru-RU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" t="12230" r="5746"/>
          <a:stretch>
            <a:fillRect/>
          </a:stretch>
        </p:blipFill>
        <p:spPr bwMode="auto">
          <a:xfrm>
            <a:off x="123825" y="587570"/>
            <a:ext cx="8893175" cy="594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77143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Селективность и эффективность -</a:t>
            </a:r>
            <a:r>
              <a:rPr lang="en-US" dirty="0"/>
              <a:t>&gt;</a:t>
            </a:r>
            <a:r>
              <a:rPr lang="ru-RU" dirty="0"/>
              <a:t> разрешение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66</a:t>
            </a:fld>
            <a:endParaRPr lang="ru-RU"/>
          </a:p>
        </p:txBody>
      </p:sp>
      <p:pic>
        <p:nvPicPr>
          <p:cNvPr id="18466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93" y="639330"/>
            <a:ext cx="7839542" cy="57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10202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Селективность и эффективность -</a:t>
            </a:r>
            <a:r>
              <a:rPr lang="en-US" dirty="0"/>
              <a:t>&gt;</a:t>
            </a:r>
            <a:r>
              <a:rPr lang="ru-RU" dirty="0"/>
              <a:t> разрешение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67</a:t>
            </a:fld>
            <a:endParaRPr lang="ru-RU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09" y="639330"/>
            <a:ext cx="7805991" cy="57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2327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Критерий разделения в сложных случаях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68</a:t>
            </a:fld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548680"/>
            <a:ext cx="86409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В  случае,  если  пики  несимметричны  и  если  интенсивность  пиков </a:t>
            </a:r>
          </a:p>
          <a:p>
            <a:r>
              <a:rPr lang="ru-RU" sz="2000" dirty="0"/>
              <a:t>значительно  различается,  параметр  R s   не  всегда  корректно  описывает </a:t>
            </a:r>
          </a:p>
          <a:p>
            <a:r>
              <a:rPr lang="ru-RU" sz="2000" dirty="0"/>
              <a:t>разделение  </a:t>
            </a:r>
            <a:r>
              <a:rPr lang="ru-RU" sz="2000" dirty="0" err="1"/>
              <a:t>хроматографических</a:t>
            </a:r>
            <a:r>
              <a:rPr lang="ru-RU" sz="2000" dirty="0"/>
              <a:t>  пиков.  Таким  образом,  даже  при  </a:t>
            </a:r>
            <a:r>
              <a:rPr lang="ru-RU" sz="2000" dirty="0" smtClean="0"/>
              <a:t>значениях R </a:t>
            </a:r>
            <a:r>
              <a:rPr lang="ru-RU" sz="2000" dirty="0"/>
              <a:t>s  ≥ 1,5 может наблюдаться неполное разделение пиков. В этих случаях при </a:t>
            </a:r>
            <a:r>
              <a:rPr lang="ru-RU" sz="2000" dirty="0" smtClean="0"/>
              <a:t>оценке  </a:t>
            </a:r>
            <a:r>
              <a:rPr lang="ru-RU" sz="2000" dirty="0"/>
              <a:t>разделяющей  способности  можно  заменить  параметр  R s   на  параметр </a:t>
            </a:r>
            <a:r>
              <a:rPr lang="ru-RU" sz="2000" dirty="0" smtClean="0"/>
              <a:t>«</a:t>
            </a:r>
            <a:r>
              <a:rPr lang="ru-RU" sz="2000" dirty="0"/>
              <a:t>отношение максимум/минимум</a:t>
            </a:r>
            <a:r>
              <a:rPr lang="ru-RU" sz="2000" dirty="0" smtClean="0"/>
              <a:t>» </a:t>
            </a:r>
            <a:r>
              <a:rPr lang="ru-RU" sz="2000" dirty="0"/>
              <a:t>(p/v</a:t>
            </a:r>
            <a:r>
              <a:rPr lang="ru-RU" sz="2000" dirty="0" smtClean="0"/>
              <a:t>). </a:t>
            </a:r>
            <a:endParaRPr lang="ru-RU" sz="20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49979" y="2746333"/>
            <a:ext cx="432202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Отношение максимум/минимум (p/v), называемое также отношением </a:t>
            </a:r>
          </a:p>
          <a:p>
            <a:r>
              <a:rPr lang="ru-RU" sz="2000" dirty="0"/>
              <a:t>«</a:t>
            </a:r>
            <a:r>
              <a:rPr lang="ru-RU" sz="2000" dirty="0" err="1"/>
              <a:t>peak-to-valley</a:t>
            </a:r>
            <a:r>
              <a:rPr lang="ru-RU" sz="2000" dirty="0"/>
              <a:t>»,  «пик  –  долина».  </a:t>
            </a:r>
            <a:endParaRPr lang="ru-RU" sz="2000" dirty="0" smtClean="0"/>
          </a:p>
          <a:p>
            <a:r>
              <a:rPr lang="ru-RU" sz="2000" dirty="0" smtClean="0"/>
              <a:t>Этот  </a:t>
            </a:r>
            <a:r>
              <a:rPr lang="ru-RU" sz="2000" dirty="0"/>
              <a:t>параметр  позволяет  оценить </a:t>
            </a:r>
          </a:p>
          <a:p>
            <a:r>
              <a:rPr lang="ru-RU" sz="2000" dirty="0"/>
              <a:t>разделительную  способность  </a:t>
            </a:r>
            <a:r>
              <a:rPr lang="ru-RU" sz="2000" dirty="0" err="1"/>
              <a:t>хроматографической</a:t>
            </a:r>
            <a:r>
              <a:rPr lang="ru-RU" sz="2000" dirty="0"/>
              <a:t>  системы.  </a:t>
            </a:r>
            <a:endParaRPr lang="ru-RU" sz="2000" dirty="0" smtClean="0"/>
          </a:p>
          <a:p>
            <a:r>
              <a:rPr lang="ru-RU" sz="2000" dirty="0" smtClean="0"/>
              <a:t>Значение  </a:t>
            </a:r>
            <a:r>
              <a:rPr lang="ru-RU" sz="2000" dirty="0"/>
              <a:t>p/v </a:t>
            </a:r>
            <a:r>
              <a:rPr lang="ru-RU" sz="2000" dirty="0" smtClean="0"/>
              <a:t>рассчитывается </a:t>
            </a:r>
            <a:r>
              <a:rPr lang="ru-RU" sz="2000" dirty="0"/>
              <a:t>по формуле: 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11" y="5290406"/>
            <a:ext cx="1950439" cy="1198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085" y="2628965"/>
            <a:ext cx="2700300" cy="4178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20366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Критерии пригодности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69</a:t>
            </a:fld>
            <a:endParaRPr lang="ru-RU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302" y="5925746"/>
            <a:ext cx="1033972" cy="675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165" y="5939900"/>
            <a:ext cx="1453296" cy="323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0" y="494698"/>
            <a:ext cx="8865985" cy="2896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7" y="3564015"/>
            <a:ext cx="8863538" cy="201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8253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 хроматографии 2 - градиент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7</a:t>
            </a:fld>
            <a:endParaRPr lang="ru-RU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5" y="743086"/>
            <a:ext cx="8903086" cy="564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63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Основное уравнение хроматографии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70</a:t>
            </a:fld>
            <a:endParaRPr lang="ru-RU"/>
          </a:p>
        </p:txBody>
      </p:sp>
      <p:grpSp>
        <p:nvGrpSpPr>
          <p:cNvPr id="4" name="Group 5"/>
          <p:cNvGrpSpPr>
            <a:grpSpLocks/>
          </p:cNvGrpSpPr>
          <p:nvPr/>
        </p:nvGrpSpPr>
        <p:grpSpPr bwMode="auto">
          <a:xfrm>
            <a:off x="476545" y="2629483"/>
            <a:ext cx="8210255" cy="2959757"/>
            <a:chOff x="499" y="1674"/>
            <a:chExt cx="4958" cy="1651"/>
          </a:xfrm>
        </p:grpSpPr>
        <p:graphicFrame>
          <p:nvGraphicFramePr>
            <p:cNvPr id="5" name="Object 6"/>
            <p:cNvGraphicFramePr>
              <a:graphicFrameLocks noChangeAspect="1"/>
            </p:cNvGraphicFramePr>
            <p:nvPr/>
          </p:nvGraphicFramePr>
          <p:xfrm>
            <a:off x="499" y="1674"/>
            <a:ext cx="4812" cy="8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62" name="Формула" r:id="rId3" imgW="1447800" imgH="419100" progId="Equation.3">
                    <p:embed/>
                  </p:oleObj>
                </mc:Choice>
                <mc:Fallback>
                  <p:oleObj name="Формула" r:id="rId3" imgW="1447800" imgH="4191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9" y="1674"/>
                          <a:ext cx="4812" cy="8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 Box 7"/>
            <p:cNvSpPr txBox="1">
              <a:spLocks noChangeArrowheads="1"/>
            </p:cNvSpPr>
            <p:nvPr/>
          </p:nvSpPr>
          <p:spPr bwMode="auto">
            <a:xfrm>
              <a:off x="1445" y="2921"/>
              <a:ext cx="1371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ru-RU" altLang="ru-RU" sz="1800" b="1" dirty="0"/>
                <a:t>Влияние эффективности</a:t>
              </a:r>
            </a:p>
          </p:txBody>
        </p:sp>
        <p:sp>
          <p:nvSpPr>
            <p:cNvPr id="7" name="Text Box 8"/>
            <p:cNvSpPr txBox="1">
              <a:spLocks noChangeArrowheads="1"/>
            </p:cNvSpPr>
            <p:nvPr/>
          </p:nvSpPr>
          <p:spPr bwMode="auto">
            <a:xfrm>
              <a:off x="2811" y="2916"/>
              <a:ext cx="1371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ru-RU" altLang="ru-RU" sz="1800" b="1"/>
                <a:t>Влияние селективности</a:t>
              </a:r>
            </a:p>
          </p:txBody>
        </p:sp>
        <p:sp>
          <p:nvSpPr>
            <p:cNvPr id="8" name="Text Box 9"/>
            <p:cNvSpPr txBox="1">
              <a:spLocks noChangeArrowheads="1"/>
            </p:cNvSpPr>
            <p:nvPr/>
          </p:nvSpPr>
          <p:spPr bwMode="auto">
            <a:xfrm>
              <a:off x="4086" y="2909"/>
              <a:ext cx="137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ru-RU" altLang="ru-RU" sz="1800" b="1" dirty="0"/>
                <a:t>Влияние </a:t>
              </a:r>
              <a:r>
                <a:rPr lang="ru-RU" altLang="ru-RU" sz="1800" b="1" dirty="0" err="1"/>
                <a:t>емкости</a:t>
              </a:r>
              <a:endParaRPr lang="ru-RU" altLang="ru-RU" sz="1800" b="1" dirty="0"/>
            </a:p>
          </p:txBody>
        </p:sp>
        <p:sp>
          <p:nvSpPr>
            <p:cNvPr id="10" name="Line 11"/>
            <p:cNvSpPr>
              <a:spLocks noChangeShapeType="1"/>
            </p:cNvSpPr>
            <p:nvPr/>
          </p:nvSpPr>
          <p:spPr bwMode="auto">
            <a:xfrm>
              <a:off x="3273" y="2621"/>
              <a:ext cx="0" cy="2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" name="Line 12"/>
            <p:cNvSpPr>
              <a:spLocks noChangeShapeType="1"/>
            </p:cNvSpPr>
            <p:nvPr/>
          </p:nvSpPr>
          <p:spPr bwMode="auto">
            <a:xfrm>
              <a:off x="4709" y="2648"/>
              <a:ext cx="0" cy="2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12" name="Line 11"/>
          <p:cNvSpPr>
            <a:spLocks noChangeShapeType="1"/>
          </p:cNvSpPr>
          <p:nvPr/>
        </p:nvSpPr>
        <p:spPr bwMode="auto">
          <a:xfrm>
            <a:off x="3266855" y="4254165"/>
            <a:ext cx="0" cy="434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0" y="683694"/>
            <a:ext cx="9132710" cy="1395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Эффективность, селективность и средний коэффициент ёмкости -</a:t>
            </a:r>
            <a:r>
              <a:rPr lang="en-US" dirty="0" smtClean="0"/>
              <a:t>&gt; </a:t>
            </a:r>
            <a:r>
              <a:rPr lang="ru-RU" dirty="0" smtClean="0"/>
              <a:t>разрешение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12170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346" name="Object 3"/>
          <p:cNvGraphicFramePr>
            <a:graphicFrameLocks noChangeAspect="1"/>
          </p:cNvGraphicFramePr>
          <p:nvPr/>
        </p:nvGraphicFramePr>
        <p:xfrm>
          <a:off x="0" y="0"/>
          <a:ext cx="9144000" cy="678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6" name="Chart" r:id="rId3" imgW="6524660" imgH="4838713" progId="Excel.Chart.8">
                  <p:embed/>
                </p:oleObj>
              </mc:Choice>
              <mc:Fallback>
                <p:oleObj name="Chart" r:id="rId3" imgW="6524660" imgH="4838713" progId="Excel.Char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78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7347" name="Group 15"/>
          <p:cNvGrpSpPr>
            <a:grpSpLocks/>
          </p:cNvGrpSpPr>
          <p:nvPr/>
        </p:nvGrpSpPr>
        <p:grpSpPr bwMode="auto">
          <a:xfrm>
            <a:off x="3924300" y="4892675"/>
            <a:ext cx="4824413" cy="1206500"/>
            <a:chOff x="1111" y="346"/>
            <a:chExt cx="3039" cy="760"/>
          </a:xfrm>
        </p:grpSpPr>
        <p:graphicFrame>
          <p:nvGraphicFramePr>
            <p:cNvPr id="57348" name="Object 16"/>
            <p:cNvGraphicFramePr>
              <a:graphicFrameLocks noChangeAspect="1"/>
            </p:cNvGraphicFramePr>
            <p:nvPr/>
          </p:nvGraphicFramePr>
          <p:xfrm>
            <a:off x="1111" y="346"/>
            <a:ext cx="3039" cy="7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987" name="Microsoft Equation 3.0" r:id="rId5" imgW="1447800" imgH="431800" progId="Equation.3">
                    <p:embed/>
                  </p:oleObj>
                </mc:Choice>
                <mc:Fallback>
                  <p:oleObj name="Microsoft Equation 3.0" r:id="rId5" imgW="1447800" imgH="431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1" y="346"/>
                          <a:ext cx="3039" cy="760"/>
                        </a:xfrm>
                        <a:prstGeom prst="rect">
                          <a:avLst/>
                        </a:prstGeom>
                        <a:solidFill>
                          <a:srgbClr val="D9FFF3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7349" name="Rectangle 17"/>
            <p:cNvSpPr>
              <a:spLocks noChangeArrowheads="1"/>
            </p:cNvSpPr>
            <p:nvPr/>
          </p:nvSpPr>
          <p:spPr bwMode="auto">
            <a:xfrm>
              <a:off x="2555" y="346"/>
              <a:ext cx="731" cy="760"/>
            </a:xfrm>
            <a:prstGeom prst="rect">
              <a:avLst/>
            </a:prstGeom>
            <a:noFill/>
            <a:ln w="38100">
              <a:solidFill>
                <a:srgbClr val="00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ru-RU" altLang="ru-RU" sz="1800"/>
            </a:p>
          </p:txBody>
        </p:sp>
      </p:grpSp>
    </p:spTree>
    <p:extLst>
      <p:ext uri="{BB962C8B-B14F-4D97-AF65-F5344CB8AC3E}">
        <p14:creationId xmlns:p14="http://schemas.microsoft.com/office/powerpoint/2010/main" val="343690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370" name="Object 3"/>
          <p:cNvGraphicFramePr>
            <a:graphicFrameLocks noChangeAspect="1"/>
          </p:cNvGraphicFramePr>
          <p:nvPr/>
        </p:nvGraphicFramePr>
        <p:xfrm>
          <a:off x="0" y="0"/>
          <a:ext cx="9144000" cy="678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0" name="Chart" r:id="rId3" imgW="6524660" imgH="4838713" progId="Excel.Chart.8">
                  <p:embed/>
                </p:oleObj>
              </mc:Choice>
              <mc:Fallback>
                <p:oleObj name="Chart" r:id="rId3" imgW="6524660" imgH="4838713" progId="Excel.Char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78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8371" name="Group 7"/>
          <p:cNvGrpSpPr>
            <a:grpSpLocks/>
          </p:cNvGrpSpPr>
          <p:nvPr/>
        </p:nvGrpSpPr>
        <p:grpSpPr bwMode="auto">
          <a:xfrm>
            <a:off x="3867150" y="4884738"/>
            <a:ext cx="4824413" cy="1206500"/>
            <a:chOff x="1111" y="346"/>
            <a:chExt cx="3039" cy="760"/>
          </a:xfrm>
        </p:grpSpPr>
        <p:graphicFrame>
          <p:nvGraphicFramePr>
            <p:cNvPr id="58372" name="Object 8"/>
            <p:cNvGraphicFramePr>
              <a:graphicFrameLocks noChangeAspect="1"/>
            </p:cNvGraphicFramePr>
            <p:nvPr/>
          </p:nvGraphicFramePr>
          <p:xfrm>
            <a:off x="1111" y="346"/>
            <a:ext cx="3039" cy="7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11" name="Microsoft Equation 3.0" r:id="rId5" imgW="1447800" imgH="431800" progId="Equation.3">
                    <p:embed/>
                  </p:oleObj>
                </mc:Choice>
                <mc:Fallback>
                  <p:oleObj name="Microsoft Equation 3.0" r:id="rId5" imgW="1447800" imgH="431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1" y="346"/>
                          <a:ext cx="3039" cy="760"/>
                        </a:xfrm>
                        <a:prstGeom prst="rect">
                          <a:avLst/>
                        </a:prstGeom>
                        <a:solidFill>
                          <a:srgbClr val="D9FFF3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8373" name="Rectangle 9"/>
            <p:cNvSpPr>
              <a:spLocks noChangeArrowheads="1"/>
            </p:cNvSpPr>
            <p:nvPr/>
          </p:nvSpPr>
          <p:spPr bwMode="auto">
            <a:xfrm>
              <a:off x="2555" y="346"/>
              <a:ext cx="731" cy="760"/>
            </a:xfrm>
            <a:prstGeom prst="rect">
              <a:avLst/>
            </a:prstGeom>
            <a:noFill/>
            <a:ln w="38100">
              <a:solidFill>
                <a:srgbClr val="00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ru-RU" altLang="ru-RU" sz="1800"/>
            </a:p>
          </p:txBody>
        </p:sp>
      </p:grpSp>
    </p:spTree>
    <p:extLst>
      <p:ext uri="{BB962C8B-B14F-4D97-AF65-F5344CB8AC3E}">
        <p14:creationId xmlns:p14="http://schemas.microsoft.com/office/powerpoint/2010/main" val="27988631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394" name="Object 5"/>
          <p:cNvGraphicFramePr>
            <a:graphicFrameLocks noGrp="1" noChangeAspect="1"/>
          </p:cNvGraphicFramePr>
          <p:nvPr>
            <p:ph idx="4294967295"/>
          </p:nvPr>
        </p:nvGraphicFramePr>
        <p:xfrm>
          <a:off x="0" y="0"/>
          <a:ext cx="9144000" cy="678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4" name="Chart" r:id="rId3" imgW="6524660" imgH="4838713" progId="Excel.Chart.8">
                  <p:embed/>
                </p:oleObj>
              </mc:Choice>
              <mc:Fallback>
                <p:oleObj name="Chart" r:id="rId3" imgW="6524660" imgH="4838713" progId="Excel.Char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78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9395" name="Group 11"/>
          <p:cNvGrpSpPr>
            <a:grpSpLocks/>
          </p:cNvGrpSpPr>
          <p:nvPr/>
        </p:nvGrpSpPr>
        <p:grpSpPr bwMode="auto">
          <a:xfrm>
            <a:off x="3948113" y="4908550"/>
            <a:ext cx="4824412" cy="1206500"/>
            <a:chOff x="1111" y="1389"/>
            <a:chExt cx="3039" cy="760"/>
          </a:xfrm>
        </p:grpSpPr>
        <p:graphicFrame>
          <p:nvGraphicFramePr>
            <p:cNvPr id="59396" name="Object 12"/>
            <p:cNvGraphicFramePr>
              <a:graphicFrameLocks noChangeAspect="1"/>
            </p:cNvGraphicFramePr>
            <p:nvPr/>
          </p:nvGraphicFramePr>
          <p:xfrm>
            <a:off x="1111" y="1389"/>
            <a:ext cx="3039" cy="7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035" name="Microsoft Equation 3.0" r:id="rId5" imgW="1447800" imgH="431800" progId="Equation.3">
                    <p:embed/>
                  </p:oleObj>
                </mc:Choice>
                <mc:Fallback>
                  <p:oleObj name="Microsoft Equation 3.0" r:id="rId5" imgW="1447800" imgH="431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1" y="1389"/>
                          <a:ext cx="3039" cy="760"/>
                        </a:xfrm>
                        <a:prstGeom prst="rect">
                          <a:avLst/>
                        </a:prstGeom>
                        <a:solidFill>
                          <a:srgbClr val="D9FFF3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9397" name="Rectangle 13"/>
            <p:cNvSpPr>
              <a:spLocks noChangeArrowheads="1"/>
            </p:cNvSpPr>
            <p:nvPr/>
          </p:nvSpPr>
          <p:spPr bwMode="auto">
            <a:xfrm>
              <a:off x="3419" y="1389"/>
              <a:ext cx="731" cy="760"/>
            </a:xfrm>
            <a:prstGeom prst="rect">
              <a:avLst/>
            </a:prstGeom>
            <a:noFill/>
            <a:ln w="38100">
              <a:solidFill>
                <a:srgbClr val="00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ru-RU" altLang="ru-RU" sz="1800"/>
            </a:p>
          </p:txBody>
        </p:sp>
      </p:grpSp>
    </p:spTree>
    <p:extLst>
      <p:ext uri="{BB962C8B-B14F-4D97-AF65-F5344CB8AC3E}">
        <p14:creationId xmlns:p14="http://schemas.microsoft.com/office/powerpoint/2010/main" val="11868368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418" name="Object 4"/>
          <p:cNvGraphicFramePr>
            <a:graphicFrameLocks noChangeAspect="1"/>
          </p:cNvGraphicFramePr>
          <p:nvPr/>
        </p:nvGraphicFramePr>
        <p:xfrm>
          <a:off x="0" y="38100"/>
          <a:ext cx="9144000" cy="678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58" name="Chart" r:id="rId3" imgW="6524660" imgH="4838713" progId="Excel.Chart.8">
                  <p:embed/>
                </p:oleObj>
              </mc:Choice>
              <mc:Fallback>
                <p:oleObj name="Chart" r:id="rId3" imgW="6524660" imgH="4838713" progId="Excel.Char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8100"/>
                        <a:ext cx="9144000" cy="678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0419" name="Group 5"/>
          <p:cNvGrpSpPr>
            <a:grpSpLocks/>
          </p:cNvGrpSpPr>
          <p:nvPr/>
        </p:nvGrpSpPr>
        <p:grpSpPr bwMode="auto">
          <a:xfrm>
            <a:off x="3827463" y="4951413"/>
            <a:ext cx="4824412" cy="1206500"/>
            <a:chOff x="1111" y="2523"/>
            <a:chExt cx="3039" cy="760"/>
          </a:xfrm>
        </p:grpSpPr>
        <p:graphicFrame>
          <p:nvGraphicFramePr>
            <p:cNvPr id="60420" name="Object 6"/>
            <p:cNvGraphicFramePr>
              <a:graphicFrameLocks noChangeAspect="1"/>
            </p:cNvGraphicFramePr>
            <p:nvPr/>
          </p:nvGraphicFramePr>
          <p:xfrm>
            <a:off x="1111" y="2523"/>
            <a:ext cx="3039" cy="7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059" name="Microsoft Equation 3.0" r:id="rId5" imgW="1447800" imgH="431800" progId="Equation.3">
                    <p:embed/>
                  </p:oleObj>
                </mc:Choice>
                <mc:Fallback>
                  <p:oleObj name="Microsoft Equation 3.0" r:id="rId5" imgW="1447800" imgH="431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1" y="2523"/>
                          <a:ext cx="3039" cy="760"/>
                        </a:xfrm>
                        <a:prstGeom prst="rect">
                          <a:avLst/>
                        </a:prstGeom>
                        <a:solidFill>
                          <a:srgbClr val="D9FFF3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421" name="Rectangle 7"/>
            <p:cNvSpPr>
              <a:spLocks noChangeArrowheads="1"/>
            </p:cNvSpPr>
            <p:nvPr/>
          </p:nvSpPr>
          <p:spPr bwMode="auto">
            <a:xfrm>
              <a:off x="1701" y="2523"/>
              <a:ext cx="731" cy="760"/>
            </a:xfrm>
            <a:prstGeom prst="rect">
              <a:avLst/>
            </a:prstGeom>
            <a:noFill/>
            <a:ln w="38100">
              <a:solidFill>
                <a:srgbClr val="00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ru-RU" altLang="ru-RU" sz="1800"/>
            </a:p>
          </p:txBody>
        </p:sp>
      </p:grpSp>
    </p:spTree>
    <p:extLst>
      <p:ext uri="{BB962C8B-B14F-4D97-AF65-F5344CB8AC3E}">
        <p14:creationId xmlns:p14="http://schemas.microsoft.com/office/powerpoint/2010/main" val="28668114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Основное уравнение хроматографии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75</a:t>
            </a:fld>
            <a:endParaRPr lang="ru-RU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0" y="683694"/>
            <a:ext cx="9132710" cy="10801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Эффективность, селективность и средний коэффициент ёмкости -</a:t>
            </a:r>
            <a:r>
              <a:rPr lang="en-US" dirty="0" smtClean="0"/>
              <a:t>&gt; </a:t>
            </a:r>
            <a:r>
              <a:rPr lang="ru-RU" dirty="0" smtClean="0"/>
              <a:t>разрешение</a:t>
            </a:r>
            <a:endParaRPr lang="ru-RU" dirty="0"/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1241630" y="2214734"/>
            <a:ext cx="6975775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ru-RU" altLang="ru-RU" sz="2400" dirty="0">
                <a:latin typeface="Tahoma" pitchFamily="34" charset="0"/>
              </a:rPr>
              <a:t> </a:t>
            </a:r>
            <a:r>
              <a:rPr lang="ru-RU" altLang="ru-RU" sz="2400" dirty="0" smtClean="0">
                <a:latin typeface="Tahoma" pitchFamily="34" charset="0"/>
              </a:rPr>
              <a:t>Влияние селективности максимально</a:t>
            </a:r>
            <a:endParaRPr lang="ru-RU" altLang="ru-RU" sz="2400" dirty="0">
              <a:latin typeface="Tahoma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ru-RU" altLang="ru-RU" sz="2400" dirty="0">
                <a:latin typeface="Tahoma" pitchFamily="34" charset="0"/>
              </a:rPr>
              <a:t> </a:t>
            </a:r>
            <a:r>
              <a:rPr lang="ru-RU" altLang="ru-RU" sz="2400" dirty="0" smtClean="0">
                <a:latin typeface="Tahoma" pitchFamily="34" charset="0"/>
              </a:rPr>
              <a:t>Фактор удерживания почти не влияет после 5</a:t>
            </a:r>
            <a:endParaRPr lang="ru-RU" altLang="ru-RU" sz="2400" dirty="0">
              <a:latin typeface="Tahoma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ru-RU" altLang="ru-RU" sz="2400" dirty="0">
                <a:latin typeface="Tahoma" pitchFamily="34" charset="0"/>
              </a:rPr>
              <a:t> </a:t>
            </a:r>
            <a:r>
              <a:rPr lang="ru-RU" altLang="ru-RU" sz="2400" dirty="0" smtClean="0">
                <a:latin typeface="Tahoma" pitchFamily="34" charset="0"/>
              </a:rPr>
              <a:t>Влияние эффективности минимально </a:t>
            </a:r>
            <a:endParaRPr lang="ru-RU" altLang="ru-RU" sz="2400" dirty="0">
              <a:latin typeface="Tahoma" pitchFamily="34" charset="0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1241630" y="4298901"/>
            <a:ext cx="6975775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ru-RU" altLang="ru-RU" sz="2400" dirty="0">
                <a:latin typeface="Tahoma" pitchFamily="34" charset="0"/>
              </a:rPr>
              <a:t> </a:t>
            </a:r>
            <a:r>
              <a:rPr lang="ru-RU" altLang="ru-RU" sz="2400" dirty="0" smtClean="0">
                <a:solidFill>
                  <a:srgbClr val="008000"/>
                </a:solidFill>
                <a:latin typeface="Tahoma" pitchFamily="34" charset="0"/>
              </a:rPr>
              <a:t>Работает тогда, когда имеется слабая зависимость между фактором удерживания и селективностью.</a:t>
            </a:r>
          </a:p>
          <a:p>
            <a:pPr eaLnBrk="1" hangingPunct="1">
              <a:spcBef>
                <a:spcPct val="0"/>
              </a:spcBef>
            </a:pPr>
            <a:endParaRPr lang="ru-RU" altLang="ru-RU" sz="2400" dirty="0" smtClean="0">
              <a:latin typeface="Tahoma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lang="ru-RU" altLang="ru-RU" sz="2400" dirty="0" smtClean="0">
                <a:latin typeface="Tahoma" pitchFamily="34" charset="0"/>
              </a:rPr>
              <a:t> </a:t>
            </a:r>
            <a:r>
              <a:rPr lang="ru-RU" altLang="ru-RU" sz="2400" dirty="0" smtClean="0">
                <a:solidFill>
                  <a:srgbClr val="C00000"/>
                </a:solidFill>
                <a:latin typeface="Tahoma" pitchFamily="34" charset="0"/>
              </a:rPr>
              <a:t>Неприменима к градиентным разделениям</a:t>
            </a:r>
            <a:endParaRPr lang="ru-RU" altLang="ru-RU" sz="2400" dirty="0">
              <a:solidFill>
                <a:srgbClr val="C00000"/>
              </a:solidFill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9970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Асимметричные </a:t>
            </a:r>
            <a:r>
              <a:rPr lang="ru-RU" dirty="0" smtClean="0"/>
              <a:t>пики («с хвостом»)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76</a:t>
            </a:fld>
            <a:endParaRPr lang="ru-RU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746575" y="565086"/>
            <a:ext cx="7591101" cy="13787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ru-RU" sz="2800" b="1" dirty="0" smtClean="0"/>
              <a:t>Коэффициент асимметрии </a:t>
            </a:r>
            <a:r>
              <a:rPr lang="ru-RU" altLang="ru-RU" sz="2800" dirty="0" smtClean="0"/>
              <a:t>(</a:t>
            </a:r>
            <a:r>
              <a:rPr lang="ru-RU" altLang="ru-RU" sz="2800" dirty="0" err="1"/>
              <a:t>asymmetry</a:t>
            </a:r>
            <a:r>
              <a:rPr lang="ru-RU" altLang="ru-RU" sz="2800" dirty="0"/>
              <a:t> </a:t>
            </a:r>
            <a:r>
              <a:rPr lang="ru-RU" altLang="ru-RU" sz="2800" dirty="0" err="1"/>
              <a:t>factor</a:t>
            </a:r>
            <a:r>
              <a:rPr lang="ru-RU" altLang="ru-RU" sz="2800" dirty="0" smtClean="0"/>
              <a:t>)</a:t>
            </a:r>
            <a:r>
              <a:rPr lang="en-US" altLang="ru-RU" sz="2800" dirty="0" smtClean="0"/>
              <a:t> -</a:t>
            </a:r>
            <a:r>
              <a:rPr lang="ru-RU" altLang="ru-RU" sz="2800" dirty="0" smtClean="0"/>
              <a:t> отношение правой полуширины пика к левой на 1/10 высоты пика. </a:t>
            </a:r>
          </a:p>
        </p:txBody>
      </p:sp>
      <p:pic>
        <p:nvPicPr>
          <p:cNvPr id="5" name="Picture 2" descr="http://www.lcresources.com/resources/TSWiz/ASF_definition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328" y="2078850"/>
            <a:ext cx="5761037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57289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Фактор </a:t>
            </a:r>
            <a:r>
              <a:rPr lang="ru-RU" dirty="0" smtClean="0"/>
              <a:t>асимметрии (фактор симметрии) по ОФС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77</a:t>
            </a:fld>
            <a:endParaRPr lang="ru-RU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322" y="593685"/>
            <a:ext cx="7048854" cy="548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534162" y="6219310"/>
            <a:ext cx="60756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ru-RU" sz="2800" dirty="0"/>
              <a:t>tailing</a:t>
            </a:r>
            <a:r>
              <a:rPr lang="ru-RU" altLang="ru-RU" sz="2800" dirty="0"/>
              <a:t> </a:t>
            </a:r>
            <a:r>
              <a:rPr lang="ru-RU" altLang="ru-RU" sz="2800" dirty="0" err="1" smtClean="0"/>
              <a:t>factor</a:t>
            </a:r>
            <a:r>
              <a:rPr lang="ru-RU" altLang="ru-RU" sz="2800" dirty="0" smtClean="0"/>
              <a:t> </a:t>
            </a:r>
            <a:r>
              <a:rPr lang="ru-RU" altLang="ru-RU" sz="2800" dirty="0"/>
              <a:t>- </a:t>
            </a:r>
            <a:r>
              <a:rPr lang="en-US" altLang="ru-RU" sz="2800" dirty="0"/>
              <a:t>U.S. Pharmacopeia (USP)</a:t>
            </a:r>
            <a:endParaRPr lang="ru-RU" sz="2800" dirty="0"/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197" y="1265635"/>
            <a:ext cx="2219118" cy="1302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19758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188913"/>
            <a:ext cx="5976938" cy="4659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515" name="Rectangle 3"/>
          <p:cNvSpPr>
            <a:spLocks noChangeArrowheads="1"/>
          </p:cNvSpPr>
          <p:nvPr/>
        </p:nvSpPr>
        <p:spPr bwMode="auto">
          <a:xfrm>
            <a:off x="250825" y="4756150"/>
            <a:ext cx="864235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ru-RU" sz="2000"/>
              <a:t>TF is measured at 5% of the peak height and takes the entire peak width and divides by twice the front half-width.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ru-RU" sz="200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ru-RU" sz="2000"/>
              <a:t>The asymmetry factor is used more commonly in the non-phama fields. It is measured at 10% of the peak height and divides the back half-width by the front half-width.</a:t>
            </a:r>
          </a:p>
        </p:txBody>
      </p:sp>
    </p:spTree>
    <p:extLst>
      <p:ext uri="{BB962C8B-B14F-4D97-AF65-F5344CB8AC3E}">
        <p14:creationId xmlns:p14="http://schemas.microsoft.com/office/powerpoint/2010/main" val="5455918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Типичный отчёт – </a:t>
            </a:r>
            <a:r>
              <a:rPr lang="ru-RU" dirty="0" err="1" smtClean="0"/>
              <a:t>Мультихром</a:t>
            </a:r>
            <a:r>
              <a:rPr lang="ru-RU" dirty="0" smtClean="0"/>
              <a:t> (с)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79</a:t>
            </a:fld>
            <a:endParaRPr lang="ru-RU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562" y="458670"/>
            <a:ext cx="4839420" cy="63074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520" y="455850"/>
            <a:ext cx="1440160" cy="52322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Общие данные (</a:t>
            </a:r>
            <a:r>
              <a:rPr lang="en-US" sz="1400" dirty="0" smtClean="0"/>
              <a:t>GLP, GMP)</a:t>
            </a:r>
            <a:endParaRPr lang="ru-RU" sz="1400" dirty="0"/>
          </a:p>
        </p:txBody>
      </p:sp>
      <p:cxnSp>
        <p:nvCxnSpPr>
          <p:cNvPr id="7" name="Прямая со стрелкой 6"/>
          <p:cNvCxnSpPr>
            <a:stCxn id="4" idx="3"/>
          </p:cNvCxnSpPr>
          <p:nvPr/>
        </p:nvCxnSpPr>
        <p:spPr>
          <a:xfrm>
            <a:off x="1691680" y="717460"/>
            <a:ext cx="45288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1520" y="1358770"/>
            <a:ext cx="1440160" cy="307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Проба</a:t>
            </a:r>
            <a:endParaRPr lang="ru-RU" sz="1400" dirty="0"/>
          </a:p>
        </p:txBody>
      </p:sp>
      <p:cxnSp>
        <p:nvCxnSpPr>
          <p:cNvPr id="12" name="Прямая со стрелкой 11"/>
          <p:cNvCxnSpPr/>
          <p:nvPr/>
        </p:nvCxnSpPr>
        <p:spPr>
          <a:xfrm>
            <a:off x="1691680" y="1516886"/>
            <a:ext cx="45288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1519" y="2266128"/>
            <a:ext cx="1440159" cy="307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Колонка</a:t>
            </a:r>
            <a:endParaRPr lang="ru-RU" sz="1400" dirty="0"/>
          </a:p>
        </p:txBody>
      </p:sp>
      <p:cxnSp>
        <p:nvCxnSpPr>
          <p:cNvPr id="14" name="Прямая со стрелкой 13"/>
          <p:cNvCxnSpPr/>
          <p:nvPr/>
        </p:nvCxnSpPr>
        <p:spPr>
          <a:xfrm>
            <a:off x="1691679" y="2416986"/>
            <a:ext cx="45288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452319" y="2556914"/>
            <a:ext cx="1440159" cy="307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Элюент</a:t>
            </a:r>
            <a:endParaRPr lang="ru-RU" sz="1400" dirty="0"/>
          </a:p>
        </p:txBody>
      </p:sp>
      <p:cxnSp>
        <p:nvCxnSpPr>
          <p:cNvPr id="18" name="Прямая со стрелкой 17"/>
          <p:cNvCxnSpPr/>
          <p:nvPr/>
        </p:nvCxnSpPr>
        <p:spPr>
          <a:xfrm flipH="1">
            <a:off x="6983982" y="2710802"/>
            <a:ext cx="46833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54421" y="3275111"/>
            <a:ext cx="1440159" cy="307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Хроматограмма</a:t>
            </a:r>
            <a:endParaRPr lang="ru-RU" sz="1400" dirty="0"/>
          </a:p>
        </p:txBody>
      </p:sp>
      <p:cxnSp>
        <p:nvCxnSpPr>
          <p:cNvPr id="21" name="Прямая со стрелкой 20"/>
          <p:cNvCxnSpPr/>
          <p:nvPr/>
        </p:nvCxnSpPr>
        <p:spPr>
          <a:xfrm>
            <a:off x="1694581" y="3425969"/>
            <a:ext cx="45288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471846" y="5454225"/>
            <a:ext cx="1440159" cy="52322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Таблица результатов</a:t>
            </a:r>
            <a:endParaRPr lang="ru-RU" sz="1400" dirty="0"/>
          </a:p>
        </p:txBody>
      </p:sp>
      <p:cxnSp>
        <p:nvCxnSpPr>
          <p:cNvPr id="23" name="Прямая со стрелкой 22"/>
          <p:cNvCxnSpPr/>
          <p:nvPr/>
        </p:nvCxnSpPr>
        <p:spPr>
          <a:xfrm flipH="1">
            <a:off x="7003509" y="5608113"/>
            <a:ext cx="46833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128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Профили концентраций при хроматографии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8</a:t>
            </a:fld>
            <a:endParaRPr lang="ru-RU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70" y="676954"/>
            <a:ext cx="5938460" cy="5902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239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Хроматограмма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80</a:t>
            </a:fld>
            <a:endParaRPr lang="ru-RU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61" y="593685"/>
            <a:ext cx="8273455" cy="5940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941930" y="2188211"/>
            <a:ext cx="2385265" cy="95410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Можно выбрать тип метки:</a:t>
            </a:r>
          </a:p>
          <a:p>
            <a:r>
              <a:rPr lang="ru-RU" sz="1400" dirty="0" smtClean="0"/>
              <a:t>номер пика</a:t>
            </a:r>
          </a:p>
          <a:p>
            <a:r>
              <a:rPr lang="ru-RU" sz="1400" dirty="0" smtClean="0"/>
              <a:t>время удерживания</a:t>
            </a:r>
          </a:p>
          <a:p>
            <a:r>
              <a:rPr lang="ru-RU" sz="1400" dirty="0" smtClean="0"/>
              <a:t>название </a:t>
            </a:r>
            <a:r>
              <a:rPr lang="ru-RU" sz="1400" dirty="0" err="1" smtClean="0"/>
              <a:t>аналита</a:t>
            </a:r>
            <a:r>
              <a:rPr lang="ru-RU" sz="1400" dirty="0" smtClean="0"/>
              <a:t> </a:t>
            </a:r>
            <a:r>
              <a:rPr lang="en-US" sz="1400" dirty="0" smtClean="0"/>
              <a:t>etc.</a:t>
            </a:r>
            <a:endParaRPr lang="ru-RU" sz="1400" dirty="0"/>
          </a:p>
        </p:txBody>
      </p:sp>
      <p:cxnSp>
        <p:nvCxnSpPr>
          <p:cNvPr id="8" name="Прямая со стрелкой 7"/>
          <p:cNvCxnSpPr>
            <a:stCxn id="7" idx="1"/>
          </p:cNvCxnSpPr>
          <p:nvPr/>
        </p:nvCxnSpPr>
        <p:spPr>
          <a:xfrm flipH="1">
            <a:off x="3221850" y="2665265"/>
            <a:ext cx="720080" cy="3586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6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591"/>
          <a:stretch/>
        </p:blipFill>
        <p:spPr bwMode="auto">
          <a:xfrm>
            <a:off x="7047275" y="1026092"/>
            <a:ext cx="1604728" cy="2402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15903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Хроматограмма – ионный анали</a:t>
            </a:r>
            <a:r>
              <a:rPr lang="ru-RU" dirty="0"/>
              <a:t>з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81</a:t>
            </a:fld>
            <a:endParaRPr lang="ru-RU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52" y="471499"/>
            <a:ext cx="4181538" cy="3002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9" y="4822400"/>
            <a:ext cx="8932706" cy="1801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521" y="3609020"/>
            <a:ext cx="4175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Программа обработки </a:t>
            </a:r>
            <a:r>
              <a:rPr lang="ru-RU" sz="1600" dirty="0" err="1" smtClean="0"/>
              <a:t>хроматографических</a:t>
            </a:r>
            <a:r>
              <a:rPr lang="ru-RU" sz="1600" dirty="0" smtClean="0"/>
              <a:t> данных позволяет выбрать необходимые параметры для включения в таблицу отчёта</a:t>
            </a:r>
            <a:endParaRPr lang="ru-RU" sz="1600" dirty="0"/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994" y="413664"/>
            <a:ext cx="4453501" cy="4201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7465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Терминология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7E6800-4F81-4F8A-A98C-F4319D119D27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250825" y="692150"/>
            <a:ext cx="8642350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/>
              <a:t>Подвижная фаза</a:t>
            </a:r>
            <a:r>
              <a:rPr lang="ru-RU" altLang="ru-RU" sz="2400" dirty="0"/>
              <a:t>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000" dirty="0"/>
              <a:t>поток жидкости, сверхкритического флюида или газа, перемещающий компоненты разделяемой смеси вдоль неподвижной фазы.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dirty="0"/>
              <a:t>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/>
              <a:t>Неподвижная фаза</a:t>
            </a:r>
            <a:r>
              <a:rPr lang="ru-RU" altLang="ru-RU" sz="2400" dirty="0"/>
              <a:t>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000" dirty="0" smtClean="0"/>
              <a:t>твёрдый </a:t>
            </a:r>
            <a:r>
              <a:rPr lang="ru-RU" altLang="ru-RU" sz="2000" dirty="0"/>
              <a:t>сорбент или несмешивающаяся с подвижной фазой жидкость, на которых осуществляется </a:t>
            </a:r>
            <a:r>
              <a:rPr lang="ru-RU" altLang="ru-RU" sz="2000" dirty="0" smtClean="0"/>
              <a:t>дифференцированное </a:t>
            </a:r>
            <a:r>
              <a:rPr lang="ru-RU" altLang="ru-RU" sz="2000" dirty="0"/>
              <a:t>удерживание и разделение компонентов смеси.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2000" dirty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 smtClean="0"/>
              <a:t>Сорбент</a:t>
            </a:r>
            <a:r>
              <a:rPr lang="ru-RU" altLang="ru-RU" sz="2400" dirty="0" smtClean="0"/>
              <a:t> </a:t>
            </a:r>
            <a:endParaRPr lang="ru-RU" altLang="ru-RU" sz="2400" dirty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000" dirty="0" err="1"/>
              <a:t>твердое</a:t>
            </a:r>
            <a:r>
              <a:rPr lang="ru-RU" altLang="ru-RU" sz="2000" dirty="0"/>
              <a:t> вещество, жидкость или их смесь, способные поглощать или удерживать растворенные вещества.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2000" dirty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 err="1"/>
              <a:t>Сорбат</a:t>
            </a:r>
            <a:r>
              <a:rPr lang="ru-RU" altLang="ru-RU" sz="2400" dirty="0"/>
              <a:t>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000" dirty="0"/>
              <a:t>вещество, удерживаемое сорбентом (в хроматографии - компонент разделяемой смеси).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2000" dirty="0"/>
          </a:p>
        </p:txBody>
      </p:sp>
    </p:spTree>
    <p:extLst>
      <p:ext uri="{BB962C8B-B14F-4D97-AF65-F5344CB8AC3E}">
        <p14:creationId xmlns:p14="http://schemas.microsoft.com/office/powerpoint/2010/main" val="401759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remin_2018_09_29-01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Eremin_2018_09_29-01</Template>
  <TotalTime>566</TotalTime>
  <Words>2530</Words>
  <Application>Microsoft Office PowerPoint</Application>
  <PresentationFormat>Экран (4:3)</PresentationFormat>
  <Paragraphs>437</Paragraphs>
  <Slides>81</Slides>
  <Notes>0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4</vt:i4>
      </vt:variant>
      <vt:variant>
        <vt:lpstr>Заголовки слайдов</vt:lpstr>
      </vt:variant>
      <vt:variant>
        <vt:i4>81</vt:i4>
      </vt:variant>
    </vt:vector>
  </HeadingPairs>
  <TitlesOfParts>
    <vt:vector size="86" baseType="lpstr">
      <vt:lpstr>Eremin_2018_09_29-01</vt:lpstr>
      <vt:lpstr>Visio</vt:lpstr>
      <vt:lpstr>Формула</vt:lpstr>
      <vt:lpstr>Chart</vt:lpstr>
      <vt:lpstr>Microsoft Equation 3.0</vt:lpstr>
      <vt:lpstr>МЕТОДЫ ВЫДЕЛЕНИЯ И ИССЛЕДОВАНИЯ  БАС  Лекция 3   ВЭЖХ  основы, классификация, параметры</vt:lpstr>
      <vt:lpstr>Михаил Семенович Цвет </vt:lpstr>
      <vt:lpstr>Михаил Семенович Цвет </vt:lpstr>
      <vt:lpstr>Хроматография</vt:lpstr>
      <vt:lpstr>Хроматография</vt:lpstr>
      <vt:lpstr>Принцип хроматографии 1 - изократика</vt:lpstr>
      <vt:lpstr>Принцип хроматографии 2 - градиент</vt:lpstr>
      <vt:lpstr>Профили концентраций при хроматографии</vt:lpstr>
      <vt:lpstr>Терминология</vt:lpstr>
      <vt:lpstr>Терминология</vt:lpstr>
      <vt:lpstr>Терминология – жидкостная хроматография</vt:lpstr>
      <vt:lpstr>Классификация хроматографических методов</vt:lpstr>
      <vt:lpstr>Классификация по агрегатному состоянию</vt:lpstr>
      <vt:lpstr>Сверхкритический флюид  фазовая диаграмма CO2</vt:lpstr>
      <vt:lpstr>Сверхкритическая флюидная хроматография (СФХ)</vt:lpstr>
      <vt:lpstr>Сверхкритическая флюидная хроматография (СФХ)</vt:lpstr>
      <vt:lpstr>Сверхкритический флюид  фазовая диаграмма H2O – не используется </vt:lpstr>
      <vt:lpstr>Вода как единственный элюент в ОФХ</vt:lpstr>
      <vt:lpstr>Вода как единственный элюент в ОФХ</vt:lpstr>
      <vt:lpstr>Классификация по задачам</vt:lpstr>
      <vt:lpstr>Классификация по перемещению сорбата</vt:lpstr>
      <vt:lpstr>Презентация PowerPoint</vt:lpstr>
      <vt:lpstr>Презентация PowerPoint</vt:lpstr>
      <vt:lpstr>Презентация PowerPoint</vt:lpstr>
      <vt:lpstr>Проявительная хроматография</vt:lpstr>
      <vt:lpstr>Проявительная хроматография</vt:lpstr>
      <vt:lpstr>Классификация по технике</vt:lpstr>
      <vt:lpstr>Презентация PowerPoint</vt:lpstr>
      <vt:lpstr>Презентация PowerPoint</vt:lpstr>
      <vt:lpstr>Адсорбционная хроматография</vt:lpstr>
      <vt:lpstr>Распределительная хроматография на силикагеле</vt:lpstr>
      <vt:lpstr>Нормально-фазовая хроматография</vt:lpstr>
      <vt:lpstr>Нормально-фазовая хроматография</vt:lpstr>
      <vt:lpstr>Обращенно-фазовая хроматография</vt:lpstr>
      <vt:lpstr>Обращенно-фазовая хроматография</vt:lpstr>
      <vt:lpstr>Ионообменная хроматография</vt:lpstr>
      <vt:lpstr>Эксклюзионная хроматография</vt:lpstr>
      <vt:lpstr>HILIC хроматография</vt:lpstr>
      <vt:lpstr> Методы хроматографического анализа</vt:lpstr>
      <vt:lpstr>Форма пика в хроматографии</vt:lpstr>
      <vt:lpstr>Хроматограмма и параметры пиков</vt:lpstr>
      <vt:lpstr>Хроматограмма и параметры пиков</vt:lpstr>
      <vt:lpstr>Хроматограмма и параметры пиков</vt:lpstr>
      <vt:lpstr>Хроматограмма и параметры пиков</vt:lpstr>
      <vt:lpstr>Мёртвое время колонки – из хроматограммы</vt:lpstr>
      <vt:lpstr>Мёртвое время колонки – тестовым заколом</vt:lpstr>
      <vt:lpstr>Мёртвое время колонки – мёртвый объем</vt:lpstr>
      <vt:lpstr>Фактор удерживания К (коэффициент ёмкости)</vt:lpstr>
      <vt:lpstr>Фактор удерживания К (коэффициент ёмкости)</vt:lpstr>
      <vt:lpstr>Селективность α</vt:lpstr>
      <vt:lpstr>Селективность</vt:lpstr>
      <vt:lpstr>Эффективность</vt:lpstr>
      <vt:lpstr>Эффективность - число теоретических тарелок</vt:lpstr>
      <vt:lpstr>Эффективность - число теоретических тарелок</vt:lpstr>
      <vt:lpstr>Число теоретических тарелок</vt:lpstr>
      <vt:lpstr>Кинетическая теория размывания</vt:lpstr>
      <vt:lpstr>Кинетическая теория размывания</vt:lpstr>
      <vt:lpstr>Кинетическая теория размывания</vt:lpstr>
      <vt:lpstr>Уравнение Ван Деемтера </vt:lpstr>
      <vt:lpstr>Кинетическая теория размывания</vt:lpstr>
      <vt:lpstr>Оптимальные скорости потока элюента</vt:lpstr>
      <vt:lpstr>Презентация PowerPoint</vt:lpstr>
      <vt:lpstr>Презентация PowerPoint</vt:lpstr>
      <vt:lpstr>Презентация PowerPoint</vt:lpstr>
      <vt:lpstr>Пики разной высоты -&gt; разрешение</vt:lpstr>
      <vt:lpstr>Селективность и эффективность -&gt; разрешение</vt:lpstr>
      <vt:lpstr>Селективность и эффективность -&gt; разрешение</vt:lpstr>
      <vt:lpstr>Критерий разделения в сложных случаях</vt:lpstr>
      <vt:lpstr>Критерии пригодности</vt:lpstr>
      <vt:lpstr>Основное уравнение хроматографии</vt:lpstr>
      <vt:lpstr>Презентация PowerPoint</vt:lpstr>
      <vt:lpstr>Презентация PowerPoint</vt:lpstr>
      <vt:lpstr>Презентация PowerPoint</vt:lpstr>
      <vt:lpstr>Презентация PowerPoint</vt:lpstr>
      <vt:lpstr>Основное уравнение хроматографии</vt:lpstr>
      <vt:lpstr>Асимметричные пики («с хвостом»)</vt:lpstr>
      <vt:lpstr>Фактор асимметрии (фактор симметрии) по ОФС</vt:lpstr>
      <vt:lpstr>Презентация PowerPoint</vt:lpstr>
      <vt:lpstr>Типичный отчёт – Мультихром (с)</vt:lpstr>
      <vt:lpstr>Хроматограмма</vt:lpstr>
      <vt:lpstr>Хроматограмма – ионный анализ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Сергей Еремин</dc:creator>
  <cp:lastModifiedBy>Сергей Еремин</cp:lastModifiedBy>
  <cp:revision>60</cp:revision>
  <dcterms:created xsi:type="dcterms:W3CDTF">2018-09-29T10:16:57Z</dcterms:created>
  <dcterms:modified xsi:type="dcterms:W3CDTF">2019-10-15T23:12:52Z</dcterms:modified>
</cp:coreProperties>
</file>